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77" r:id="rId3"/>
    <p:sldId id="257" r:id="rId4"/>
    <p:sldId id="258" r:id="rId5"/>
    <p:sldId id="259" r:id="rId6"/>
    <p:sldId id="276" r:id="rId7"/>
    <p:sldId id="263" r:id="rId8"/>
    <p:sldId id="268" r:id="rId9"/>
    <p:sldId id="266" r:id="rId10"/>
    <p:sldId id="267" r:id="rId11"/>
    <p:sldId id="269" r:id="rId12"/>
    <p:sldId id="270" r:id="rId13"/>
    <p:sldId id="271" r:id="rId14"/>
    <p:sldId id="272" r:id="rId15"/>
    <p:sldId id="273" r:id="rId16"/>
    <p:sldId id="274" r:id="rId17"/>
    <p:sldId id="278"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7" d="100"/>
          <a:sy n="77" d="100"/>
        </p:scale>
        <p:origin x="642"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ru-RU"/>
              <a:t>Образец заголовка</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Date Placeholder 2"/>
          <p:cNvSpPr>
            <a:spLocks noGrp="1"/>
          </p:cNvSpPr>
          <p:nvPr>
            <p:ph type="dt" sz="half" idx="10"/>
          </p:nvPr>
        </p:nvSpPr>
        <p:spPr/>
        <p:txBody>
          <a:bodyPr/>
          <a:lstStyle/>
          <a:p>
            <a:fld id="{B61BEF0D-F0BB-DE4B-95CE-6DB70DBA9567}" type="datetimeFigureOut">
              <a:rPr lang="en-US" dirty="0"/>
              <a:pPr/>
              <a:t>5/20/2019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ru-RU"/>
              <a:t>Образец заголовка</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5/20/2019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ru-RU"/>
              <a:t>Образец заголовка</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5/20/2019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ru-RU"/>
              <a:t>Образец заголовка</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5/20/2019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ru-RU"/>
              <a:t>Образец заголовка</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ru-RU"/>
              <a:t>Образец текста</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5/20/2019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ru-RU"/>
              <a:t>Образец заголовка</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ru-RU"/>
              <a:t>Образец текста</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5/20/2019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nchor="ct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ru-RU"/>
              <a:t>Образец заголовка</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5/20/2019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5/20/2019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5/20/2019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5/20/2019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5/20/2019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ru-RU"/>
              <a:t>Образец заголовка</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pPr/>
              <a:t>5/20/2019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ru-RU"/>
              <a:t>Образец заголовка</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pPr/>
              <a:t>5/20/2019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5/20/2019</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4.jpeg"/><Relationship Id="rId7" Type="http://schemas.openxmlformats.org/officeDocument/2006/relationships/image" Target="../media/image26.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5.jpeg"/><Relationship Id="rId5" Type="http://schemas.openxmlformats.org/officeDocument/2006/relationships/image" Target="../media/image23.wmf"/><Relationship Id="rId4" Type="http://schemas.openxmlformats.org/officeDocument/2006/relationships/oleObject" Target="../embeddings/oleObject1.bin"/><Relationship Id="rId9"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37.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4.xml"/><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hyperlink" Target="http://ru.wikipedia.org/wiki/1902_%D0%B3%D0%BE%D0%B4" TargetMode="External"/><Relationship Id="rId2" Type="http://schemas.openxmlformats.org/officeDocument/2006/relationships/hyperlink" Target="http://ru.wikipedia.org/wiki/%D0%9A%D1%80%D1%8E%D0%BA%D0%BE%D0%B2%D0%BE_(%D0%9A%D1%83%D0%B9%D0%B1%D1%8B%D1%88%D0%B5%D0%B2%D1%81%D0%BA%D0%B8%D0%B9_%D1%80%D0%B0%D0%B9%D0%BE%D0%BD)" TargetMode="Externa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ru-RU" dirty="0"/>
              <a:t>Инвестиционный паспорт</a:t>
            </a:r>
          </a:p>
        </p:txBody>
      </p:sp>
      <p:sp>
        <p:nvSpPr>
          <p:cNvPr id="3" name="Подзаголовок 2"/>
          <p:cNvSpPr>
            <a:spLocks noGrp="1"/>
          </p:cNvSpPr>
          <p:nvPr>
            <p:ph type="subTitle" idx="1"/>
          </p:nvPr>
        </p:nvSpPr>
        <p:spPr/>
        <p:txBody>
          <a:bodyPr/>
          <a:lstStyle/>
          <a:p>
            <a:r>
              <a:rPr lang="ru-RU" dirty="0" err="1"/>
              <a:t>Лысогорского</a:t>
            </a:r>
            <a:r>
              <a:rPr lang="ru-RU" dirty="0"/>
              <a:t> сельского поселения</a:t>
            </a:r>
          </a:p>
          <a:p>
            <a:endParaRPr lang="ru-RU" dirty="0"/>
          </a:p>
          <a:p>
            <a:r>
              <a:rPr lang="ru-RU" dirty="0"/>
              <a:t>Куйбышевского района Ростовской области</a:t>
            </a:r>
          </a:p>
        </p:txBody>
      </p:sp>
    </p:spTree>
    <p:extLst>
      <p:ext uri="{BB962C8B-B14F-4D97-AF65-F5344CB8AC3E}">
        <p14:creationId xmlns:p14="http://schemas.microsoft.com/office/powerpoint/2010/main" val="12197948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6" descr="IMG_2548"/>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a:stretch>
            <a:fillRect/>
          </a:stretch>
        </p:blipFill>
        <p:spPr bwMode="auto">
          <a:xfrm>
            <a:off x="278955" y="382268"/>
            <a:ext cx="3788592" cy="2833843"/>
          </a:xfrm>
          <a:prstGeom prst="rect">
            <a:avLst/>
          </a:prstGeom>
          <a:noFill/>
          <a:ln>
            <a:noFill/>
          </a:ln>
          <a:effectLst>
            <a:softEdge rad="127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Рисунок 5" descr="лысо6.jpg"/>
          <p:cNvPicPr>
            <a:picLocks noChangeAspect="1" noChangeArrowheads="1"/>
          </p:cNvPicPr>
          <p:nvPr/>
        </p:nvPicPr>
        <p:blipFill>
          <a:blip r:embed="rId3">
            <a:lum bright="10000"/>
            <a:extLst>
              <a:ext uri="{28A0092B-C50C-407E-A947-70E740481C1C}">
                <a14:useLocalDpi xmlns:a14="http://schemas.microsoft.com/office/drawing/2010/main" val="0"/>
              </a:ext>
            </a:extLst>
          </a:blip>
          <a:srcRect/>
          <a:stretch>
            <a:fillRect/>
          </a:stretch>
        </p:blipFill>
        <p:spPr bwMode="auto">
          <a:xfrm>
            <a:off x="278955" y="3620418"/>
            <a:ext cx="3744405" cy="2788771"/>
          </a:xfrm>
          <a:prstGeom prst="rect">
            <a:avLst/>
          </a:prstGeom>
          <a:noFill/>
          <a:ln>
            <a:noFill/>
          </a:ln>
          <a:effectLst>
            <a:softEdge rad="127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2" descr="степь вверху_тоня"/>
          <p:cNvPicPr>
            <a:picLocks noChangeAspect="1" noChangeArrowheads="1"/>
          </p:cNvPicPr>
          <p:nvPr/>
        </p:nvPicPr>
        <p:blipFill>
          <a:blip r:embed="rId4">
            <a:lum bright="10000" contrast="30000"/>
            <a:extLst>
              <a:ext uri="{28A0092B-C50C-407E-A947-70E740481C1C}">
                <a14:useLocalDpi xmlns:a14="http://schemas.microsoft.com/office/drawing/2010/main" val="0"/>
              </a:ext>
            </a:extLst>
          </a:blip>
          <a:srcRect/>
          <a:stretch>
            <a:fillRect/>
          </a:stretch>
        </p:blipFill>
        <p:spPr bwMode="auto">
          <a:xfrm>
            <a:off x="4272793" y="390844"/>
            <a:ext cx="3739125" cy="2810336"/>
          </a:xfrm>
          <a:prstGeom prst="rect">
            <a:avLst/>
          </a:prstGeom>
          <a:noFill/>
          <a:ln>
            <a:noFill/>
          </a:ln>
          <a:effectLst>
            <a:softEdge rad="127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4178275" y="3227880"/>
            <a:ext cx="4258811" cy="261610"/>
          </a:xfrm>
          <a:prstGeom prst="rect">
            <a:avLst/>
          </a:prstGeom>
        </p:spPr>
        <p:txBody>
          <a:bodyPr wrap="square">
            <a:spAutoFit/>
          </a:bodyPr>
          <a:lstStyle/>
          <a:p>
            <a:r>
              <a:rPr lang="ru-RU" sz="1100" b="1" dirty="0">
                <a:solidFill>
                  <a:schemeClr val="bg2">
                    <a:lumMod val="50000"/>
                  </a:schemeClr>
                </a:solidFill>
                <a:latin typeface="Times New Roman" panose="02020603050405020304" pitchFamily="18" charset="0"/>
                <a:cs typeface="Times New Roman" panose="02020603050405020304" pitchFamily="18" charset="0"/>
              </a:rPr>
              <a:t>Степь с ковылём красивейшим на </a:t>
            </a:r>
            <a:r>
              <a:rPr lang="ru-RU" sz="1100" b="1" dirty="0" err="1">
                <a:solidFill>
                  <a:schemeClr val="bg2">
                    <a:lumMod val="50000"/>
                  </a:schemeClr>
                </a:solidFill>
                <a:latin typeface="Times New Roman" panose="02020603050405020304" pitchFamily="18" charset="0"/>
                <a:cs typeface="Times New Roman" panose="02020603050405020304" pitchFamily="18" charset="0"/>
              </a:rPr>
              <a:t>приводораздельном</a:t>
            </a:r>
            <a:r>
              <a:rPr lang="ru-RU" sz="1100" b="1" dirty="0">
                <a:solidFill>
                  <a:schemeClr val="bg2">
                    <a:lumMod val="50000"/>
                  </a:schemeClr>
                </a:solidFill>
                <a:latin typeface="Times New Roman" panose="02020603050405020304" pitchFamily="18" charset="0"/>
                <a:cs typeface="Times New Roman" panose="02020603050405020304" pitchFamily="18" charset="0"/>
              </a:rPr>
              <a:t> склоне</a:t>
            </a:r>
            <a:endParaRPr lang="ru-RU" sz="1100"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6" name="Рисунок 1" descr="P1010424.JPG"/>
          <p:cNvPicPr>
            <a:picLocks noChangeAspect="1"/>
          </p:cNvPicPr>
          <p:nvPr/>
        </p:nvPicPr>
        <p:blipFill>
          <a:blip r:embed="rId5">
            <a:lum contrast="30000"/>
            <a:extLst>
              <a:ext uri="{28A0092B-C50C-407E-A947-70E740481C1C}">
                <a14:useLocalDpi xmlns:a14="http://schemas.microsoft.com/office/drawing/2010/main" val="0"/>
              </a:ext>
            </a:extLst>
          </a:blip>
          <a:srcRect/>
          <a:stretch>
            <a:fillRect/>
          </a:stretch>
        </p:blipFill>
        <p:spPr bwMode="auto">
          <a:xfrm>
            <a:off x="4293557" y="3620418"/>
            <a:ext cx="3718361" cy="2788771"/>
          </a:xfrm>
          <a:prstGeom prst="rect">
            <a:avLst/>
          </a:prstGeom>
          <a:noFill/>
          <a:ln>
            <a:noFill/>
          </a:ln>
          <a:effectLst>
            <a:softEdge rad="127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p:cNvSpPr/>
          <p:nvPr/>
        </p:nvSpPr>
        <p:spPr>
          <a:xfrm>
            <a:off x="5368961" y="6473392"/>
            <a:ext cx="1877437" cy="261610"/>
          </a:xfrm>
          <a:prstGeom prst="rect">
            <a:avLst/>
          </a:prstGeom>
        </p:spPr>
        <p:txBody>
          <a:bodyPr wrap="none">
            <a:spAutoFit/>
          </a:bodyPr>
          <a:lstStyle/>
          <a:p>
            <a:r>
              <a:rPr lang="ru-RU" sz="1100" b="1" dirty="0">
                <a:solidFill>
                  <a:schemeClr val="bg2">
                    <a:lumMod val="50000"/>
                  </a:schemeClr>
                </a:solidFill>
              </a:rPr>
              <a:t>Полынь </a:t>
            </a:r>
            <a:r>
              <a:rPr lang="ru-RU" sz="1100" b="1" dirty="0" err="1">
                <a:solidFill>
                  <a:schemeClr val="bg2">
                    <a:lumMod val="50000"/>
                  </a:schemeClr>
                </a:solidFill>
              </a:rPr>
              <a:t>солянковидная</a:t>
            </a:r>
            <a:r>
              <a:rPr lang="ru-RU" sz="1100" b="1" dirty="0">
                <a:solidFill>
                  <a:schemeClr val="bg2">
                    <a:lumMod val="50000"/>
                  </a:schemeClr>
                </a:solidFill>
              </a:rPr>
              <a:t> </a:t>
            </a:r>
            <a:endParaRPr lang="ru-RU" sz="1100" dirty="0">
              <a:solidFill>
                <a:schemeClr val="bg2">
                  <a:lumMod val="50000"/>
                </a:schemeClr>
              </a:solidFill>
            </a:endParaRPr>
          </a:p>
        </p:txBody>
      </p:sp>
      <p:sp>
        <p:nvSpPr>
          <p:cNvPr id="4" name="Прямоугольник 3"/>
          <p:cNvSpPr/>
          <p:nvPr/>
        </p:nvSpPr>
        <p:spPr>
          <a:xfrm>
            <a:off x="1160746" y="6473392"/>
            <a:ext cx="1871025" cy="261610"/>
          </a:xfrm>
          <a:prstGeom prst="rect">
            <a:avLst/>
          </a:prstGeom>
        </p:spPr>
        <p:txBody>
          <a:bodyPr wrap="none">
            <a:spAutoFit/>
          </a:bodyPr>
          <a:lstStyle/>
          <a:p>
            <a:r>
              <a:rPr lang="ru-RU" sz="1100" b="1" dirty="0">
                <a:solidFill>
                  <a:schemeClr val="bg2">
                    <a:lumMod val="50000"/>
                  </a:schemeClr>
                </a:solidFill>
              </a:rPr>
              <a:t>Урочище Гора </a:t>
            </a:r>
            <a:r>
              <a:rPr lang="ru-RU" sz="1100" b="1" dirty="0" err="1">
                <a:solidFill>
                  <a:schemeClr val="bg2">
                    <a:lumMod val="50000"/>
                  </a:schemeClr>
                </a:solidFill>
              </a:rPr>
              <a:t>Маргуля</a:t>
            </a:r>
            <a:endParaRPr lang="ru-RU" sz="1100" dirty="0">
              <a:solidFill>
                <a:schemeClr val="bg2">
                  <a:lumMod val="50000"/>
                </a:schemeClr>
              </a:solidFill>
            </a:endParaRPr>
          </a:p>
        </p:txBody>
      </p:sp>
      <p:sp>
        <p:nvSpPr>
          <p:cNvPr id="5" name="Прямоугольник 4"/>
          <p:cNvSpPr/>
          <p:nvPr/>
        </p:nvSpPr>
        <p:spPr>
          <a:xfrm>
            <a:off x="1186394" y="3252615"/>
            <a:ext cx="1845377" cy="261610"/>
          </a:xfrm>
          <a:prstGeom prst="rect">
            <a:avLst/>
          </a:prstGeom>
        </p:spPr>
        <p:txBody>
          <a:bodyPr wrap="none">
            <a:spAutoFit/>
          </a:bodyPr>
          <a:lstStyle/>
          <a:p>
            <a:r>
              <a:rPr lang="ru-RU" sz="1100" b="1" dirty="0">
                <a:solidFill>
                  <a:schemeClr val="bg2">
                    <a:lumMod val="50000"/>
                  </a:schemeClr>
                </a:solidFill>
              </a:rPr>
              <a:t>Урочище Гракова гора</a:t>
            </a:r>
            <a:endParaRPr lang="ru-RU" sz="1100" dirty="0">
              <a:solidFill>
                <a:schemeClr val="bg2">
                  <a:lumMod val="50000"/>
                </a:schemeClr>
              </a:solidFill>
            </a:endParaRPr>
          </a:p>
        </p:txBody>
      </p:sp>
      <p:pic>
        <p:nvPicPr>
          <p:cNvPr id="10" name="Рисунок 8" descr="Касатик низкий Шмараева.jpg"/>
          <p:cNvPicPr>
            <a:picLocks noChangeAspect="1"/>
          </p:cNvPicPr>
          <p:nvPr/>
        </p:nvPicPr>
        <p:blipFill>
          <a:blip r:embed="rId6">
            <a:extLst>
              <a:ext uri="{28A0092B-C50C-407E-A947-70E740481C1C}">
                <a14:useLocalDpi xmlns:a14="http://schemas.microsoft.com/office/drawing/2010/main" val="0"/>
              </a:ext>
            </a:extLst>
          </a:blip>
          <a:srcRect l="8333" r="14999" b="11047"/>
          <a:stretch>
            <a:fillRect/>
          </a:stretch>
        </p:blipFill>
        <p:spPr bwMode="auto">
          <a:xfrm>
            <a:off x="8217164" y="398254"/>
            <a:ext cx="3663155" cy="2818912"/>
          </a:xfrm>
          <a:prstGeom prst="rect">
            <a:avLst/>
          </a:prstGeom>
          <a:noFill/>
          <a:ln>
            <a:noFill/>
          </a:ln>
          <a:effectLst>
            <a:softEdge rad="127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Прямоугольник 6"/>
          <p:cNvSpPr/>
          <p:nvPr/>
        </p:nvSpPr>
        <p:spPr>
          <a:xfrm>
            <a:off x="9467275" y="3230537"/>
            <a:ext cx="1343638" cy="261610"/>
          </a:xfrm>
          <a:prstGeom prst="rect">
            <a:avLst/>
          </a:prstGeom>
        </p:spPr>
        <p:txBody>
          <a:bodyPr wrap="none">
            <a:spAutoFit/>
          </a:bodyPr>
          <a:lstStyle/>
          <a:p>
            <a:r>
              <a:rPr lang="ru-RU" sz="1100" b="1" dirty="0">
                <a:solidFill>
                  <a:schemeClr val="bg2">
                    <a:lumMod val="50000"/>
                  </a:schemeClr>
                </a:solidFill>
                <a:cs typeface="Arial" charset="0"/>
              </a:rPr>
              <a:t>Касатик низкий </a:t>
            </a:r>
            <a:endParaRPr lang="ru-RU" sz="1100" dirty="0">
              <a:solidFill>
                <a:schemeClr val="bg2">
                  <a:lumMod val="50000"/>
                </a:schemeClr>
              </a:solidFill>
            </a:endParaRPr>
          </a:p>
        </p:txBody>
      </p:sp>
      <p:pic>
        <p:nvPicPr>
          <p:cNvPr id="12" name="Picture 6" descr="http://www.snakes-kazakhstan.idhost.kz/images/Elaphe%20dione%209.jpg"/>
          <p:cNvPicPr>
            <a:picLocks noChangeAspect="1" noChangeArrowheads="1"/>
          </p:cNvPicPr>
          <p:nvPr/>
        </p:nvPicPr>
        <p:blipFill>
          <a:blip r:embed="rId7">
            <a:lum contrast="30000"/>
            <a:extLst>
              <a:ext uri="{28A0092B-C50C-407E-A947-70E740481C1C}">
                <a14:useLocalDpi xmlns:a14="http://schemas.microsoft.com/office/drawing/2010/main" val="0"/>
              </a:ext>
            </a:extLst>
          </a:blip>
          <a:srcRect l="8929" t="23810" r="6757" b="9525"/>
          <a:stretch>
            <a:fillRect/>
          </a:stretch>
        </p:blipFill>
        <p:spPr bwMode="auto">
          <a:xfrm>
            <a:off x="8130025" y="3620418"/>
            <a:ext cx="3837432" cy="2275514"/>
          </a:xfrm>
          <a:prstGeom prst="rect">
            <a:avLst/>
          </a:prstGeom>
          <a:noFill/>
          <a:ln>
            <a:noFill/>
          </a:ln>
          <a:effectLst>
            <a:softEdge rad="127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Прямоугольник 7"/>
          <p:cNvSpPr/>
          <p:nvPr/>
        </p:nvSpPr>
        <p:spPr>
          <a:xfrm>
            <a:off x="8992786" y="5895932"/>
            <a:ext cx="2292615" cy="261610"/>
          </a:xfrm>
          <a:prstGeom prst="rect">
            <a:avLst/>
          </a:prstGeom>
        </p:spPr>
        <p:txBody>
          <a:bodyPr wrap="none">
            <a:spAutoFit/>
          </a:bodyPr>
          <a:lstStyle/>
          <a:p>
            <a:r>
              <a:rPr lang="ru-RU" sz="1100" b="1" dirty="0">
                <a:solidFill>
                  <a:schemeClr val="bg2">
                    <a:lumMod val="50000"/>
                  </a:schemeClr>
                </a:solidFill>
                <a:cs typeface="Arial" charset="0"/>
              </a:rPr>
              <a:t>Редчайший узорчатый полоз </a:t>
            </a:r>
            <a:endParaRPr lang="ru-RU" sz="1100" dirty="0">
              <a:solidFill>
                <a:schemeClr val="bg2">
                  <a:lumMod val="50000"/>
                </a:schemeClr>
              </a:solidFill>
            </a:endParaRPr>
          </a:p>
        </p:txBody>
      </p:sp>
    </p:spTree>
    <p:extLst>
      <p:ext uri="{BB962C8B-B14F-4D97-AF65-F5344CB8AC3E}">
        <p14:creationId xmlns:p14="http://schemas.microsoft.com/office/powerpoint/2010/main" val="18062046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440931" y="0"/>
            <a:ext cx="8534400" cy="1377064"/>
          </a:xfrm>
          <a:prstGeom prst="rect">
            <a:avLst/>
          </a:prstGeom>
        </p:spPr>
        <p:txBody>
          <a:bodyP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ru-RU" sz="2600" b="1" i="1" dirty="0">
              <a:latin typeface="Times New Roman" panose="02020603050405020304" pitchFamily="18" charset="0"/>
              <a:cs typeface="Times New Roman" panose="02020603050405020304" pitchFamily="18" charset="0"/>
            </a:endParaRPr>
          </a:p>
          <a:p>
            <a:r>
              <a:rPr lang="ru-RU" sz="2600" b="1" i="1" dirty="0" err="1">
                <a:latin typeface="Times New Roman" panose="02020603050405020304" pitchFamily="18" charset="0"/>
                <a:cs typeface="Times New Roman" panose="02020603050405020304" pitchFamily="18" charset="0"/>
              </a:rPr>
              <a:t>лысогорское</a:t>
            </a:r>
            <a:r>
              <a:rPr lang="ru-RU" sz="2600" b="1" i="1" dirty="0">
                <a:latin typeface="Times New Roman" panose="02020603050405020304" pitchFamily="18" charset="0"/>
                <a:cs typeface="Times New Roman" panose="02020603050405020304" pitchFamily="18" charset="0"/>
              </a:rPr>
              <a:t> сельское поселение</a:t>
            </a:r>
          </a:p>
        </p:txBody>
      </p:sp>
      <p:sp>
        <p:nvSpPr>
          <p:cNvPr id="3" name="Прямоугольник 2"/>
          <p:cNvSpPr/>
          <p:nvPr/>
        </p:nvSpPr>
        <p:spPr>
          <a:xfrm>
            <a:off x="440931" y="1119612"/>
            <a:ext cx="7117550" cy="1904758"/>
          </a:xfrm>
          <a:prstGeom prst="rect">
            <a:avLst/>
          </a:prstGeom>
        </p:spPr>
        <p:txBody>
          <a:bodyPr wrap="square">
            <a:spAutoFit/>
          </a:bodyPr>
          <a:lstStyle/>
          <a:p>
            <a:pPr algn="just"/>
            <a:r>
              <a:rPr lang="ru-RU" sz="1300" dirty="0">
                <a:solidFill>
                  <a:schemeClr val="bg2">
                    <a:lumMod val="50000"/>
                  </a:schemeClr>
                </a:solidFill>
                <a:latin typeface="Times New Roman" panose="02020603050405020304" pitchFamily="18" charset="0"/>
                <a:ea typeface="Calibri" panose="020F0502020204030204" pitchFamily="34" charset="0"/>
                <a:cs typeface="Times New Roman" panose="02020603050405020304" pitchFamily="18" charset="0"/>
              </a:rPr>
              <a:t>	Территория поселения с сухим, умеренно континентальным климатом.</a:t>
            </a:r>
            <a:endParaRPr lang="ru-RU" sz="1300" dirty="0">
              <a:solidFill>
                <a:schemeClr val="bg2">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algn="just"/>
            <a:r>
              <a:rPr lang="ru-RU" sz="1300" dirty="0">
                <a:solidFill>
                  <a:schemeClr val="bg2">
                    <a:lumMod val="50000"/>
                  </a:schemeClr>
                </a:solidFill>
                <a:latin typeface="Times New Roman" panose="02020603050405020304" pitchFamily="18" charset="0"/>
                <a:ea typeface="Calibri" panose="020F0502020204030204" pitchFamily="34" charset="0"/>
                <a:cs typeface="Times New Roman" panose="02020603050405020304" pitchFamily="18" charset="0"/>
              </a:rPr>
              <a:t>	Преобладающими почвами на территории поселения являются черноземы, относящиеся к мощным и среднемощным видам, по запасам гумуса эти черноземы относятся к средне и высоко обеспеченным почвам, что характеризует их высокое  потенциальное плодородие. </a:t>
            </a:r>
            <a:r>
              <a:rPr lang="ru-RU" sz="1300" dirty="0" err="1">
                <a:solidFill>
                  <a:schemeClr val="bg2">
                    <a:lumMod val="50000"/>
                  </a:schemeClr>
                </a:solidFill>
                <a:latin typeface="Times New Roman" panose="02020603050405020304" pitchFamily="18" charset="0"/>
                <a:ea typeface="Calibri" panose="020F0502020204030204" pitchFamily="34" charset="0"/>
                <a:cs typeface="Times New Roman" panose="02020603050405020304" pitchFamily="18" charset="0"/>
              </a:rPr>
              <a:t>Агрохимически</a:t>
            </a:r>
            <a:r>
              <a:rPr lang="ru-RU" sz="1300" dirty="0">
                <a:solidFill>
                  <a:schemeClr val="bg2">
                    <a:lumMod val="50000"/>
                  </a:schemeClr>
                </a:solidFill>
                <a:latin typeface="Times New Roman" panose="02020603050405020304" pitchFamily="18" charset="0"/>
                <a:ea typeface="Calibri" panose="020F0502020204030204" pitchFamily="34" charset="0"/>
                <a:cs typeface="Times New Roman" panose="02020603050405020304" pitchFamily="18" charset="0"/>
              </a:rPr>
              <a:t> благоприятен и качественный состав гумуса.</a:t>
            </a:r>
            <a:endParaRPr lang="ru-RU" sz="1300" dirty="0">
              <a:solidFill>
                <a:schemeClr val="bg2">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indent="449580" algn="just"/>
            <a:r>
              <a:rPr lang="ru-RU" sz="1300" dirty="0">
                <a:solidFill>
                  <a:schemeClr val="bg2">
                    <a:lumMod val="50000"/>
                  </a:schemeClr>
                </a:solidFill>
                <a:latin typeface="Times New Roman" panose="02020603050405020304" pitchFamily="18" charset="0"/>
                <a:ea typeface="Calibri" panose="020F0502020204030204" pitchFamily="34" charset="0"/>
                <a:cs typeface="Times New Roman" panose="02020603050405020304" pitchFamily="18" charset="0"/>
              </a:rPr>
              <a:t>Основным направлением деятельности </a:t>
            </a:r>
            <a:r>
              <a:rPr lang="ru-RU" sz="1300" dirty="0" err="1">
                <a:solidFill>
                  <a:schemeClr val="bg2">
                    <a:lumMod val="50000"/>
                  </a:schemeClr>
                </a:solidFill>
                <a:latin typeface="Times New Roman" panose="02020603050405020304" pitchFamily="18" charset="0"/>
                <a:ea typeface="Calibri" panose="020F0502020204030204" pitchFamily="34" charset="0"/>
                <a:cs typeface="Times New Roman" panose="02020603050405020304" pitchFamily="18" charset="0"/>
              </a:rPr>
              <a:t>Лысогорского</a:t>
            </a:r>
            <a:r>
              <a:rPr lang="ru-RU" sz="1300" dirty="0">
                <a:solidFill>
                  <a:schemeClr val="bg2">
                    <a:lumMod val="50000"/>
                  </a:schemeClr>
                </a:solidFill>
                <a:latin typeface="Times New Roman" panose="02020603050405020304" pitchFamily="18" charset="0"/>
                <a:ea typeface="Calibri" panose="020F0502020204030204" pitchFamily="34" charset="0"/>
                <a:cs typeface="Times New Roman" panose="02020603050405020304" pitchFamily="18" charset="0"/>
              </a:rPr>
              <a:t> сельского поселения является сельское хозяйство, в основном полеводство. Площадь сельхозугодий </a:t>
            </a:r>
            <a:r>
              <a:rPr lang="ru-RU" sz="1300" dirty="0">
                <a:solidFill>
                  <a:schemeClr val="bg2">
                    <a:lumMod val="50000"/>
                  </a:schemeClr>
                </a:solidFill>
                <a:latin typeface="Times New Roman" panose="02020603050405020304" pitchFamily="18" charset="0"/>
                <a:cs typeface="Times New Roman" panose="02020603050405020304" pitchFamily="18" charset="0"/>
              </a:rPr>
              <a:t>составляет 20571 га из них пашни 16587 </a:t>
            </a:r>
            <a:r>
              <a:rPr lang="ru-RU" sz="1300" dirty="0">
                <a:solidFill>
                  <a:schemeClr val="bg2">
                    <a:lumMod val="50000"/>
                  </a:schemeClr>
                </a:solidFill>
                <a:latin typeface="Times New Roman" panose="02020603050405020304" pitchFamily="18" charset="0"/>
                <a:ea typeface="Calibri" panose="020F0502020204030204" pitchFamily="34" charset="0"/>
                <a:cs typeface="Times New Roman" panose="02020603050405020304" pitchFamily="18" charset="0"/>
              </a:rPr>
              <a:t>га.  </a:t>
            </a:r>
            <a:endParaRPr lang="ru-RU" sz="1300" dirty="0">
              <a:solidFill>
                <a:schemeClr val="bg2">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indent="449580" algn="just"/>
            <a:r>
              <a:rPr lang="ru-RU" sz="1300" dirty="0">
                <a:solidFill>
                  <a:schemeClr val="bg2">
                    <a:lumMod val="50000"/>
                  </a:schemeClr>
                </a:solidFill>
                <a:latin typeface="Times New Roman" panose="02020603050405020304" pitchFamily="18" charset="0"/>
                <a:ea typeface="Calibri" panose="020F0502020204030204" pitchFamily="34" charset="0"/>
                <a:cs typeface="Times New Roman" panose="02020603050405020304" pitchFamily="18" charset="0"/>
              </a:rPr>
              <a:t>Приоритетными культурами являются зерновые, подсолнечник, кукуруза, лен.</a:t>
            </a:r>
          </a:p>
        </p:txBody>
      </p:sp>
      <p:pic>
        <p:nvPicPr>
          <p:cNvPr id="7" name="Рисунок 6"/>
          <p:cNvPicPr>
            <a:picLocks noChangeAspect="1"/>
          </p:cNvPicPr>
          <p:nvPr/>
        </p:nvPicPr>
        <p:blipFill rotWithShape="1">
          <a:blip r:embed="rId3"/>
          <a:srcRect b="4268"/>
          <a:stretch/>
        </p:blipFill>
        <p:spPr>
          <a:xfrm>
            <a:off x="512351" y="3181228"/>
            <a:ext cx="2704714" cy="3452377"/>
          </a:xfrm>
          <a:prstGeom prst="rect">
            <a:avLst/>
          </a:prstGeom>
          <a:effectLst>
            <a:softEdge rad="127000"/>
          </a:effectLst>
        </p:spPr>
      </p:pic>
      <p:sp>
        <p:nvSpPr>
          <p:cNvPr id="4" name="TextBox 3"/>
          <p:cNvSpPr txBox="1"/>
          <p:nvPr/>
        </p:nvSpPr>
        <p:spPr>
          <a:xfrm>
            <a:off x="780176" y="3129094"/>
            <a:ext cx="184731" cy="369332"/>
          </a:xfrm>
          <a:prstGeom prst="rect">
            <a:avLst/>
          </a:prstGeom>
          <a:noFill/>
        </p:spPr>
        <p:txBody>
          <a:bodyPr wrap="none" rtlCol="0">
            <a:spAutoFit/>
          </a:bodyPr>
          <a:lstStyle/>
          <a:p>
            <a:endParaRPr lang="ru-RU" dirty="0"/>
          </a:p>
        </p:txBody>
      </p:sp>
      <p:sp>
        <p:nvSpPr>
          <p:cNvPr id="6" name="TextBox 5"/>
          <p:cNvSpPr txBox="1"/>
          <p:nvPr/>
        </p:nvSpPr>
        <p:spPr>
          <a:xfrm>
            <a:off x="3380763" y="2903822"/>
            <a:ext cx="4177718" cy="1569660"/>
          </a:xfrm>
          <a:prstGeom prst="rect">
            <a:avLst/>
          </a:prstGeom>
          <a:noFill/>
        </p:spPr>
        <p:txBody>
          <a:bodyPr wrap="square" rtlCol="0">
            <a:spAutoFit/>
          </a:bodyPr>
          <a:lstStyle/>
          <a:p>
            <a:pPr algn="just"/>
            <a:r>
              <a:rPr lang="ru-RU" sz="1300" dirty="0">
                <a:solidFill>
                  <a:schemeClr val="bg2">
                    <a:lumMod val="50000"/>
                  </a:schemeClr>
                </a:solidFill>
                <a:latin typeface="Times New Roman" panose="02020603050405020304" pitchFamily="18" charset="0"/>
                <a:ea typeface="Calibri" panose="020F0502020204030204" pitchFamily="34" charset="0"/>
                <a:cs typeface="Times New Roman" panose="02020603050405020304" pitchFamily="18" charset="0"/>
              </a:rPr>
              <a:t>	В поселении действуют сельхозпредприятия, крестьянско-фермерские хозяйства и личные подсобные хозяйства. Основным направлением  работы сельхозпредприятий всех форм собственности является производство продукции растениеводства (озимая пшеница, ячмень, кукуруза, подсолнечник).</a:t>
            </a:r>
          </a:p>
          <a:p>
            <a:endParaRPr lang="ru-RU" dirty="0"/>
          </a:p>
        </p:txBody>
      </p:sp>
      <p:graphicFrame>
        <p:nvGraphicFramePr>
          <p:cNvPr id="8" name="Объект 7"/>
          <p:cNvGraphicFramePr>
            <a:graphicFrameLocks noChangeAspect="1"/>
          </p:cNvGraphicFramePr>
          <p:nvPr>
            <p:extLst>
              <p:ext uri="{D42A27DB-BD31-4B8C-83A1-F6EECF244321}">
                <p14:modId xmlns:p14="http://schemas.microsoft.com/office/powerpoint/2010/main" val="2809129078"/>
              </p:ext>
            </p:extLst>
          </p:nvPr>
        </p:nvGraphicFramePr>
        <p:xfrm>
          <a:off x="92075" y="92075"/>
          <a:ext cx="889000" cy="685800"/>
        </p:xfrm>
        <a:graphic>
          <a:graphicData uri="http://schemas.openxmlformats.org/presentationml/2006/ole">
            <mc:AlternateContent xmlns:mc="http://schemas.openxmlformats.org/markup-compatibility/2006">
              <mc:Choice xmlns:v="urn:schemas-microsoft-com:vml" Requires="v">
                <p:oleObj spid="_x0000_s2070" name="Объект упаковщика для оболочки" showAsIcon="1" r:id="rId4" imgW="888480" imgH="685800" progId="Package">
                  <p:embed/>
                </p:oleObj>
              </mc:Choice>
              <mc:Fallback>
                <p:oleObj name="Объект упаковщика для оболочки" showAsIcon="1" r:id="rId4" imgW="888480" imgH="685800" progId="Package">
                  <p:embed/>
                  <p:pic>
                    <p:nvPicPr>
                      <p:cNvPr id="0"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075" y="92075"/>
                        <a:ext cx="889000"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 name="Рисунок 9"/>
          <p:cNvPicPr>
            <a:picLocks noChangeAspect="1"/>
          </p:cNvPicPr>
          <p:nvPr/>
        </p:nvPicPr>
        <p:blipFill rotWithShape="1">
          <a:blip r:embed="rId6"/>
          <a:srcRect t="3601" b="8231"/>
          <a:stretch/>
        </p:blipFill>
        <p:spPr>
          <a:xfrm>
            <a:off x="7860484" y="4551172"/>
            <a:ext cx="3779012" cy="2082433"/>
          </a:xfrm>
          <a:prstGeom prst="rect">
            <a:avLst/>
          </a:prstGeom>
          <a:effectLst>
            <a:softEdge rad="127000"/>
          </a:effectLst>
        </p:spPr>
      </p:pic>
      <p:pic>
        <p:nvPicPr>
          <p:cNvPr id="12" name="Рисунок 11"/>
          <p:cNvPicPr>
            <a:picLocks noChangeAspect="1"/>
          </p:cNvPicPr>
          <p:nvPr/>
        </p:nvPicPr>
        <p:blipFill>
          <a:blip r:embed="rId7"/>
          <a:stretch>
            <a:fillRect/>
          </a:stretch>
        </p:blipFill>
        <p:spPr>
          <a:xfrm>
            <a:off x="7860484" y="281154"/>
            <a:ext cx="3716323" cy="1939456"/>
          </a:xfrm>
          <a:prstGeom prst="rect">
            <a:avLst/>
          </a:prstGeom>
          <a:effectLst>
            <a:softEdge rad="127000"/>
          </a:effectLst>
        </p:spPr>
      </p:pic>
      <p:pic>
        <p:nvPicPr>
          <p:cNvPr id="14" name="Рисунок 13"/>
          <p:cNvPicPr>
            <a:picLocks noChangeAspect="1"/>
          </p:cNvPicPr>
          <p:nvPr/>
        </p:nvPicPr>
        <p:blipFill>
          <a:blip r:embed="rId8"/>
          <a:stretch>
            <a:fillRect/>
          </a:stretch>
        </p:blipFill>
        <p:spPr>
          <a:xfrm>
            <a:off x="3617447" y="4277156"/>
            <a:ext cx="3834222" cy="2356449"/>
          </a:xfrm>
          <a:prstGeom prst="rect">
            <a:avLst/>
          </a:prstGeom>
          <a:effectLst>
            <a:softEdge rad="127000"/>
          </a:effectLst>
        </p:spPr>
      </p:pic>
      <p:pic>
        <p:nvPicPr>
          <p:cNvPr id="16" name="Рисунок 15"/>
          <p:cNvPicPr>
            <a:picLocks noChangeAspect="1"/>
          </p:cNvPicPr>
          <p:nvPr/>
        </p:nvPicPr>
        <p:blipFill rotWithShape="1">
          <a:blip r:embed="rId9"/>
          <a:srcRect l="-57" t="15417" r="57" b="1055"/>
          <a:stretch/>
        </p:blipFill>
        <p:spPr>
          <a:xfrm>
            <a:off x="7856267" y="2355026"/>
            <a:ext cx="3720540" cy="2073414"/>
          </a:xfrm>
          <a:prstGeom prst="rect">
            <a:avLst/>
          </a:prstGeom>
          <a:effectLst>
            <a:softEdge rad="127000"/>
          </a:effectLst>
        </p:spPr>
      </p:pic>
    </p:spTree>
    <p:extLst>
      <p:ext uri="{BB962C8B-B14F-4D97-AF65-F5344CB8AC3E}">
        <p14:creationId xmlns:p14="http://schemas.microsoft.com/office/powerpoint/2010/main" val="35875892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0931" y="1098958"/>
            <a:ext cx="11236543" cy="892552"/>
          </a:xfrm>
          <a:prstGeom prst="rect">
            <a:avLst/>
          </a:prstGeom>
          <a:noFill/>
        </p:spPr>
        <p:txBody>
          <a:bodyPr wrap="square" rtlCol="0">
            <a:spAutoFit/>
          </a:bodyPr>
          <a:lstStyle/>
          <a:p>
            <a:r>
              <a:rPr lang="ru-RU" sz="1300" dirty="0">
                <a:solidFill>
                  <a:schemeClr val="bg2">
                    <a:lumMod val="50000"/>
                  </a:schemeClr>
                </a:solidFill>
                <a:latin typeface="Times New Roman" panose="02020603050405020304" pitchFamily="18" charset="0"/>
                <a:cs typeface="Times New Roman" panose="02020603050405020304" pitchFamily="18" charset="0"/>
              </a:rPr>
              <a:t>	</a:t>
            </a:r>
            <a:r>
              <a:rPr lang="ru-RU" b="1" dirty="0">
                <a:solidFill>
                  <a:schemeClr val="bg2">
                    <a:lumMod val="50000"/>
                  </a:schemeClr>
                </a:solidFill>
                <a:latin typeface="Times New Roman" panose="02020603050405020304" pitchFamily="18" charset="0"/>
                <a:cs typeface="Times New Roman" panose="02020603050405020304" pitchFamily="18" charset="0"/>
              </a:rPr>
              <a:t>На территории поселения имеются месторождения полезных ископаемых: глины и мела.</a:t>
            </a:r>
          </a:p>
          <a:p>
            <a:endParaRPr lang="ru-RU" sz="800" dirty="0">
              <a:solidFill>
                <a:schemeClr val="bg2">
                  <a:lumMod val="50000"/>
                </a:schemeClr>
              </a:solidFill>
              <a:latin typeface="Times New Roman" panose="02020603050405020304" pitchFamily="18" charset="0"/>
              <a:cs typeface="Times New Roman" panose="02020603050405020304" pitchFamily="18" charset="0"/>
            </a:endParaRPr>
          </a:p>
          <a:p>
            <a:r>
              <a:rPr lang="ru-RU" sz="1300" b="1" dirty="0">
                <a:solidFill>
                  <a:schemeClr val="bg2">
                    <a:lumMod val="50000"/>
                  </a:schemeClr>
                </a:solidFill>
                <a:latin typeface="Times New Roman" panose="02020603050405020304" pitchFamily="18" charset="0"/>
                <a:cs typeface="Times New Roman" panose="02020603050405020304" pitchFamily="18" charset="0"/>
              </a:rPr>
              <a:t>	</a:t>
            </a:r>
            <a:endParaRPr lang="ru-RU" sz="800" dirty="0">
              <a:solidFill>
                <a:schemeClr val="bg2">
                  <a:lumMod val="50000"/>
                </a:schemeClr>
              </a:solidFill>
              <a:latin typeface="Times New Roman" panose="02020603050405020304" pitchFamily="18" charset="0"/>
              <a:cs typeface="Times New Roman" panose="02020603050405020304" pitchFamily="18" charset="0"/>
            </a:endParaRPr>
          </a:p>
          <a:p>
            <a:r>
              <a:rPr lang="ru-RU" sz="1300" b="1" dirty="0">
                <a:solidFill>
                  <a:schemeClr val="bg2">
                    <a:lumMod val="50000"/>
                  </a:schemeClr>
                </a:solidFill>
                <a:latin typeface="Times New Roman" panose="02020603050405020304" pitchFamily="18" charset="0"/>
                <a:cs typeface="Times New Roman" panose="02020603050405020304" pitchFamily="18" charset="0"/>
              </a:rPr>
              <a:t>	</a:t>
            </a:r>
            <a:endParaRPr lang="ru-RU" dirty="0"/>
          </a:p>
        </p:txBody>
      </p:sp>
      <p:sp>
        <p:nvSpPr>
          <p:cNvPr id="3" name="Заголовок 1"/>
          <p:cNvSpPr txBox="1">
            <a:spLocks/>
          </p:cNvSpPr>
          <p:nvPr/>
        </p:nvSpPr>
        <p:spPr>
          <a:xfrm>
            <a:off x="440931" y="0"/>
            <a:ext cx="8534400" cy="1377064"/>
          </a:xfrm>
          <a:prstGeom prst="rect">
            <a:avLst/>
          </a:prstGeom>
        </p:spPr>
        <p:txBody>
          <a:bodyP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ru-RU" sz="2600" b="1" i="1" dirty="0">
              <a:latin typeface="Times New Roman" panose="02020603050405020304" pitchFamily="18" charset="0"/>
              <a:cs typeface="Times New Roman" panose="02020603050405020304" pitchFamily="18" charset="0"/>
            </a:endParaRPr>
          </a:p>
          <a:p>
            <a:r>
              <a:rPr lang="ru-RU" sz="2600" b="1" i="1" dirty="0" err="1">
                <a:latin typeface="Times New Roman" panose="02020603050405020304" pitchFamily="18" charset="0"/>
                <a:cs typeface="Times New Roman" panose="02020603050405020304" pitchFamily="18" charset="0"/>
              </a:rPr>
              <a:t>лысогорское</a:t>
            </a:r>
            <a:r>
              <a:rPr lang="ru-RU" sz="2600" b="1" i="1" dirty="0">
                <a:latin typeface="Times New Roman" panose="02020603050405020304" pitchFamily="18" charset="0"/>
                <a:cs typeface="Times New Roman" panose="02020603050405020304" pitchFamily="18" charset="0"/>
              </a:rPr>
              <a:t> сельское поселение</a:t>
            </a:r>
          </a:p>
        </p:txBody>
      </p:sp>
      <p:pic>
        <p:nvPicPr>
          <p:cNvPr id="1026" name="Picture 2" descr="ff091bu-960"/>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b="1616"/>
          <a:stretch>
            <a:fillRect/>
          </a:stretch>
        </p:blipFill>
        <p:spPr bwMode="auto">
          <a:xfrm>
            <a:off x="5863264" y="1602998"/>
            <a:ext cx="6082658" cy="4503506"/>
          </a:xfrm>
          <a:prstGeom prst="rect">
            <a:avLst/>
          </a:prstGeom>
          <a:noFill/>
          <a:ln>
            <a:noFill/>
          </a:ln>
          <a:effectLst>
            <a:softEdge rad="127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25391" y="1545234"/>
            <a:ext cx="5001617" cy="1292662"/>
          </a:xfrm>
          <a:prstGeom prst="rect">
            <a:avLst/>
          </a:prstGeom>
          <a:noFill/>
        </p:spPr>
        <p:txBody>
          <a:bodyPr wrap="square" rtlCol="0">
            <a:spAutoFit/>
          </a:bodyPr>
          <a:lstStyle/>
          <a:p>
            <a:pPr algn="just"/>
            <a:r>
              <a:rPr lang="ru-RU" sz="1300" b="1" dirty="0">
                <a:solidFill>
                  <a:schemeClr val="bg2">
                    <a:lumMod val="50000"/>
                  </a:schemeClr>
                </a:solidFill>
                <a:latin typeface="Times New Roman" panose="02020603050405020304" pitchFamily="18" charset="0"/>
                <a:cs typeface="Times New Roman" panose="02020603050405020304" pitchFamily="18" charset="0"/>
              </a:rPr>
              <a:t>	Месторождение глины </a:t>
            </a:r>
            <a:r>
              <a:rPr lang="ru-RU" sz="1300" dirty="0">
                <a:solidFill>
                  <a:schemeClr val="bg2">
                    <a:lumMod val="50000"/>
                  </a:schemeClr>
                </a:solidFill>
                <a:latin typeface="Times New Roman" panose="02020603050405020304" pitchFamily="18" charset="0"/>
                <a:cs typeface="Times New Roman" panose="02020603050405020304" pitchFamily="18" charset="0"/>
              </a:rPr>
              <a:t>расположено в 0,45 км. к северо-востоку от с. </a:t>
            </a:r>
            <a:r>
              <a:rPr lang="ru-RU" sz="1300" dirty="0" err="1">
                <a:solidFill>
                  <a:schemeClr val="bg2">
                    <a:lumMod val="50000"/>
                  </a:schemeClr>
                </a:solidFill>
                <a:latin typeface="Times New Roman" panose="02020603050405020304" pitchFamily="18" charset="0"/>
                <a:cs typeface="Times New Roman" panose="02020603050405020304" pitchFamily="18" charset="0"/>
              </a:rPr>
              <a:t>Лысогорка</a:t>
            </a:r>
            <a:r>
              <a:rPr lang="ru-RU" sz="1300" dirty="0">
                <a:solidFill>
                  <a:schemeClr val="bg2">
                    <a:lumMod val="50000"/>
                  </a:schemeClr>
                </a:solidFill>
                <a:latin typeface="Times New Roman" panose="02020603050405020304" pitchFamily="18" charset="0"/>
                <a:cs typeface="Times New Roman" panose="02020603050405020304" pitchFamily="18" charset="0"/>
              </a:rPr>
              <a:t>. Полезная толща представлена верхнечетвертичными желто-бурыми глинами мощностью в среднем 7,5 м. Может быть использовано в качестве сырья для производства кирпича керамического обыкновенного пластического формирования и пустотелого сухого прессования.</a:t>
            </a:r>
          </a:p>
        </p:txBody>
      </p:sp>
      <p:sp>
        <p:nvSpPr>
          <p:cNvPr id="5" name="TextBox 4"/>
          <p:cNvSpPr txBox="1"/>
          <p:nvPr/>
        </p:nvSpPr>
        <p:spPr>
          <a:xfrm>
            <a:off x="7382311" y="6393818"/>
            <a:ext cx="4295163" cy="276999"/>
          </a:xfrm>
          <a:prstGeom prst="rect">
            <a:avLst/>
          </a:prstGeom>
          <a:noFill/>
        </p:spPr>
        <p:txBody>
          <a:bodyPr wrap="square" rtlCol="0">
            <a:spAutoFit/>
          </a:bodyPr>
          <a:lstStyle/>
          <a:p>
            <a:pPr algn="r"/>
            <a:r>
              <a:rPr lang="ru-RU" sz="1200" b="1" dirty="0">
                <a:solidFill>
                  <a:schemeClr val="bg2">
                    <a:lumMod val="50000"/>
                  </a:schemeClr>
                </a:solidFill>
              </a:rPr>
              <a:t>Карьер по добыче мела и извести</a:t>
            </a:r>
          </a:p>
        </p:txBody>
      </p:sp>
      <p:pic>
        <p:nvPicPr>
          <p:cNvPr id="7" name="Рисунок 6"/>
          <p:cNvPicPr>
            <a:picLocks noChangeAspect="1"/>
          </p:cNvPicPr>
          <p:nvPr/>
        </p:nvPicPr>
        <p:blipFill>
          <a:blip r:embed="rId3"/>
          <a:stretch>
            <a:fillRect/>
          </a:stretch>
        </p:blipFill>
        <p:spPr>
          <a:xfrm>
            <a:off x="341601" y="3049095"/>
            <a:ext cx="2293057" cy="3057408"/>
          </a:xfrm>
          <a:prstGeom prst="rect">
            <a:avLst/>
          </a:prstGeom>
        </p:spPr>
      </p:pic>
      <p:sp>
        <p:nvSpPr>
          <p:cNvPr id="8" name="Прямоугольник 7"/>
          <p:cNvSpPr/>
          <p:nvPr/>
        </p:nvSpPr>
        <p:spPr>
          <a:xfrm>
            <a:off x="2708755" y="3013349"/>
            <a:ext cx="3154261" cy="3493264"/>
          </a:xfrm>
          <a:prstGeom prst="rect">
            <a:avLst/>
          </a:prstGeom>
        </p:spPr>
        <p:txBody>
          <a:bodyPr wrap="square">
            <a:spAutoFit/>
          </a:bodyPr>
          <a:lstStyle/>
          <a:p>
            <a:pPr algn="just"/>
            <a:r>
              <a:rPr lang="ru-RU" sz="1300" b="1" dirty="0">
                <a:solidFill>
                  <a:schemeClr val="bg2">
                    <a:lumMod val="50000"/>
                  </a:schemeClr>
                </a:solidFill>
                <a:latin typeface="Times New Roman" panose="02020603050405020304" pitchFamily="18" charset="0"/>
                <a:cs typeface="Times New Roman" panose="02020603050405020304" pitchFamily="18" charset="0"/>
              </a:rPr>
              <a:t>Месторождение  мела </a:t>
            </a:r>
            <a:r>
              <a:rPr lang="ru-RU" sz="1300" dirty="0">
                <a:solidFill>
                  <a:schemeClr val="bg2">
                    <a:lumMod val="50000"/>
                  </a:schemeClr>
                </a:solidFill>
                <a:latin typeface="Times New Roman" panose="02020603050405020304" pitchFamily="18" charset="0"/>
                <a:cs typeface="Times New Roman" panose="02020603050405020304" pitchFamily="18" charset="0"/>
              </a:rPr>
              <a:t>расположено у юго-восточной окраины с. </a:t>
            </a:r>
            <a:r>
              <a:rPr lang="ru-RU" sz="1300" dirty="0" err="1">
                <a:solidFill>
                  <a:schemeClr val="bg2">
                    <a:lumMod val="50000"/>
                  </a:schemeClr>
                </a:solidFill>
                <a:latin typeface="Times New Roman" panose="02020603050405020304" pitchFamily="18" charset="0"/>
                <a:cs typeface="Times New Roman" panose="02020603050405020304" pitchFamily="18" charset="0"/>
              </a:rPr>
              <a:t>Лысогорка</a:t>
            </a:r>
            <a:r>
              <a:rPr lang="ru-RU" sz="1300" dirty="0">
                <a:solidFill>
                  <a:schemeClr val="bg2">
                    <a:lumMod val="50000"/>
                  </a:schemeClr>
                </a:solidFill>
                <a:latin typeface="Times New Roman" panose="02020603050405020304" pitchFamily="18" charset="0"/>
                <a:cs typeface="Times New Roman" panose="02020603050405020304" pitchFamily="18" charset="0"/>
              </a:rPr>
              <a:t>. Полезная толща – мел, вскрытой мощностью от 11,5 до 42,8 м. Мел используется для производства быстрогасящейся извести 1-го сорта и мела кормового молотого. Применяется при строительстве и ремонте зданий и сооружений, для производства стекла, стекловолокна, керамических изделий и других строительных материалов, а также в химической промышленности. Лицензия по добыче и реализации  мела оформлена ООО «Глория». Данная организация успешно занимается реализацией материала на территории Российской Федерации.</a:t>
            </a:r>
          </a:p>
        </p:txBody>
      </p:sp>
    </p:spTree>
    <p:extLst>
      <p:ext uri="{BB962C8B-B14F-4D97-AF65-F5344CB8AC3E}">
        <p14:creationId xmlns:p14="http://schemas.microsoft.com/office/powerpoint/2010/main" val="11608855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482981" y="3233249"/>
            <a:ext cx="4306348" cy="1092607"/>
          </a:xfrm>
          <a:prstGeom prst="rect">
            <a:avLst/>
          </a:prstGeom>
        </p:spPr>
        <p:txBody>
          <a:bodyPr wrap="square">
            <a:spAutoFit/>
          </a:bodyPr>
          <a:lstStyle/>
          <a:p>
            <a:r>
              <a:rPr lang="ru-RU" sz="1300" dirty="0">
                <a:solidFill>
                  <a:schemeClr val="bg2">
                    <a:lumMod val="50000"/>
                  </a:schemeClr>
                </a:solidFill>
                <a:latin typeface="Times New Roman" panose="02020603050405020304" pitchFamily="18" charset="0"/>
                <a:cs typeface="Times New Roman" panose="02020603050405020304" pitchFamily="18" charset="0"/>
              </a:rPr>
              <a:t>Через село </a:t>
            </a:r>
            <a:r>
              <a:rPr lang="ru-RU" sz="1300" dirty="0" err="1">
                <a:solidFill>
                  <a:schemeClr val="bg2">
                    <a:lumMod val="50000"/>
                  </a:schemeClr>
                </a:solidFill>
                <a:latin typeface="Times New Roman" panose="02020603050405020304" pitchFamily="18" charset="0"/>
                <a:cs typeface="Times New Roman" panose="02020603050405020304" pitchFamily="18" charset="0"/>
              </a:rPr>
              <a:t>Лысогорка</a:t>
            </a:r>
            <a:r>
              <a:rPr lang="ru-RU" sz="1300" dirty="0">
                <a:solidFill>
                  <a:schemeClr val="bg2">
                    <a:lumMod val="50000"/>
                  </a:schemeClr>
                </a:solidFill>
                <a:latin typeface="Times New Roman" panose="02020603050405020304" pitchFamily="18" charset="0"/>
                <a:cs typeface="Times New Roman" panose="02020603050405020304" pitchFamily="18" charset="0"/>
              </a:rPr>
              <a:t> протекает река </a:t>
            </a:r>
            <a:r>
              <a:rPr lang="ru-RU" sz="1300" dirty="0" err="1">
                <a:solidFill>
                  <a:schemeClr val="bg2">
                    <a:lumMod val="50000"/>
                  </a:schemeClr>
                </a:solidFill>
                <a:latin typeface="Times New Roman" panose="02020603050405020304" pitchFamily="18" charset="0"/>
                <a:cs typeface="Times New Roman" panose="02020603050405020304" pitchFamily="18" charset="0"/>
              </a:rPr>
              <a:t>Тузлов</a:t>
            </a:r>
            <a:r>
              <a:rPr lang="ru-RU" sz="1300" dirty="0">
                <a:solidFill>
                  <a:schemeClr val="bg2">
                    <a:lumMod val="50000"/>
                  </a:schemeClr>
                </a:solidFill>
                <a:latin typeface="Times New Roman" panose="02020603050405020304" pitchFamily="18" charset="0"/>
                <a:cs typeface="Times New Roman" panose="02020603050405020304" pitchFamily="18" charset="0"/>
              </a:rPr>
              <a:t>, на которой севернее и южнее села построены запруды. В северный пруд впадает река Левый </a:t>
            </a:r>
            <a:r>
              <a:rPr lang="ru-RU" sz="1300" dirty="0" err="1">
                <a:solidFill>
                  <a:schemeClr val="bg2">
                    <a:lumMod val="50000"/>
                  </a:schemeClr>
                </a:solidFill>
                <a:latin typeface="Times New Roman" panose="02020603050405020304" pitchFamily="18" charset="0"/>
                <a:cs typeface="Times New Roman" panose="02020603050405020304" pitchFamily="18" charset="0"/>
              </a:rPr>
              <a:t>Тузлов</a:t>
            </a:r>
            <a:r>
              <a:rPr lang="ru-RU" sz="1300" dirty="0">
                <a:solidFill>
                  <a:schemeClr val="bg2">
                    <a:lumMod val="50000"/>
                  </a:schemeClr>
                </a:solidFill>
                <a:latin typeface="Times New Roman" panose="02020603050405020304" pitchFamily="18" charset="0"/>
                <a:cs typeface="Times New Roman" panose="02020603050405020304" pitchFamily="18" charset="0"/>
              </a:rPr>
              <a:t>. Скорость течения 0,2-0,3 м/сек., весной 0,5-0,8 м/сек. Русло весьма извилистое, ширина колеблется от 5 до 10 м.</a:t>
            </a:r>
          </a:p>
        </p:txBody>
      </p:sp>
      <p:sp>
        <p:nvSpPr>
          <p:cNvPr id="3" name="Заголовок 1"/>
          <p:cNvSpPr txBox="1">
            <a:spLocks/>
          </p:cNvSpPr>
          <p:nvPr/>
        </p:nvSpPr>
        <p:spPr>
          <a:xfrm>
            <a:off x="440931" y="0"/>
            <a:ext cx="8534400" cy="1377064"/>
          </a:xfrm>
          <a:prstGeom prst="rect">
            <a:avLst/>
          </a:prstGeom>
        </p:spPr>
        <p:txBody>
          <a:bodyP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ru-RU" sz="2600" b="1" i="1" dirty="0">
              <a:latin typeface="Times New Roman" panose="02020603050405020304" pitchFamily="18" charset="0"/>
              <a:cs typeface="Times New Roman" panose="02020603050405020304" pitchFamily="18" charset="0"/>
            </a:endParaRPr>
          </a:p>
          <a:p>
            <a:r>
              <a:rPr lang="ru-RU" sz="2600" b="1" i="1" dirty="0" err="1">
                <a:latin typeface="Times New Roman" panose="02020603050405020304" pitchFamily="18" charset="0"/>
                <a:cs typeface="Times New Roman" panose="02020603050405020304" pitchFamily="18" charset="0"/>
              </a:rPr>
              <a:t>лысогорское</a:t>
            </a:r>
            <a:r>
              <a:rPr lang="ru-RU" sz="2600" b="1" i="1" dirty="0">
                <a:latin typeface="Times New Roman" panose="02020603050405020304" pitchFamily="18" charset="0"/>
                <a:cs typeface="Times New Roman" panose="02020603050405020304" pitchFamily="18" charset="0"/>
              </a:rPr>
              <a:t> сельское поселение</a:t>
            </a:r>
          </a:p>
        </p:txBody>
      </p:sp>
      <p:pic>
        <p:nvPicPr>
          <p:cNvPr id="5" name="Рисунок 4"/>
          <p:cNvPicPr>
            <a:picLocks noChangeAspect="1"/>
          </p:cNvPicPr>
          <p:nvPr/>
        </p:nvPicPr>
        <p:blipFill>
          <a:blip r:embed="rId2"/>
          <a:stretch>
            <a:fillRect/>
          </a:stretch>
        </p:blipFill>
        <p:spPr>
          <a:xfrm>
            <a:off x="7868405" y="404061"/>
            <a:ext cx="3772250" cy="2829188"/>
          </a:xfrm>
          <a:prstGeom prst="rect">
            <a:avLst/>
          </a:prstGeom>
          <a:effectLst>
            <a:softEdge rad="127000"/>
          </a:effectLst>
        </p:spPr>
      </p:pic>
      <p:pic>
        <p:nvPicPr>
          <p:cNvPr id="7" name="Рисунок 6"/>
          <p:cNvPicPr>
            <a:picLocks noChangeAspect="1"/>
          </p:cNvPicPr>
          <p:nvPr/>
        </p:nvPicPr>
        <p:blipFill>
          <a:blip r:embed="rId3"/>
          <a:stretch>
            <a:fillRect/>
          </a:stretch>
        </p:blipFill>
        <p:spPr>
          <a:xfrm>
            <a:off x="7719733" y="4214422"/>
            <a:ext cx="4069595" cy="2287045"/>
          </a:xfrm>
          <a:prstGeom prst="rect">
            <a:avLst/>
          </a:prstGeom>
          <a:effectLst>
            <a:softEdge rad="127000"/>
          </a:effectLst>
        </p:spPr>
      </p:pic>
      <p:pic>
        <p:nvPicPr>
          <p:cNvPr id="9" name="Рисунок 8"/>
          <p:cNvPicPr>
            <a:picLocks noChangeAspect="1"/>
          </p:cNvPicPr>
          <p:nvPr/>
        </p:nvPicPr>
        <p:blipFill>
          <a:blip r:embed="rId4"/>
          <a:stretch>
            <a:fillRect/>
          </a:stretch>
        </p:blipFill>
        <p:spPr>
          <a:xfrm>
            <a:off x="440931" y="1398340"/>
            <a:ext cx="6834231" cy="5125673"/>
          </a:xfrm>
          <a:prstGeom prst="rect">
            <a:avLst/>
          </a:prstGeom>
          <a:effectLst>
            <a:softEdge rad="127000"/>
          </a:effectLst>
        </p:spPr>
      </p:pic>
    </p:spTree>
    <p:extLst>
      <p:ext uri="{BB962C8B-B14F-4D97-AF65-F5344CB8AC3E}">
        <p14:creationId xmlns:p14="http://schemas.microsoft.com/office/powerpoint/2010/main" val="19120583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440931" y="0"/>
            <a:ext cx="8534400" cy="1377064"/>
          </a:xfrm>
          <a:prstGeom prst="rect">
            <a:avLst/>
          </a:prstGeom>
        </p:spPr>
        <p:txBody>
          <a:bodyP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ru-RU" sz="2600" b="1" i="1" dirty="0">
              <a:latin typeface="Times New Roman" panose="02020603050405020304" pitchFamily="18" charset="0"/>
              <a:cs typeface="Times New Roman" panose="02020603050405020304" pitchFamily="18" charset="0"/>
            </a:endParaRPr>
          </a:p>
          <a:p>
            <a:r>
              <a:rPr lang="ru-RU" sz="2600" b="1" i="1" dirty="0" err="1">
                <a:latin typeface="Times New Roman" panose="02020603050405020304" pitchFamily="18" charset="0"/>
                <a:cs typeface="Times New Roman" panose="02020603050405020304" pitchFamily="18" charset="0"/>
              </a:rPr>
              <a:t>лысогорское</a:t>
            </a:r>
            <a:r>
              <a:rPr lang="ru-RU" sz="2600" b="1" i="1" dirty="0">
                <a:latin typeface="Times New Roman" panose="02020603050405020304" pitchFamily="18" charset="0"/>
                <a:cs typeface="Times New Roman" panose="02020603050405020304" pitchFamily="18" charset="0"/>
              </a:rPr>
              <a:t> сельское поселение</a:t>
            </a:r>
          </a:p>
        </p:txBody>
      </p:sp>
      <p:pic>
        <p:nvPicPr>
          <p:cNvPr id="4" name="Рисунок 3"/>
          <p:cNvPicPr>
            <a:picLocks noChangeAspect="1"/>
          </p:cNvPicPr>
          <p:nvPr/>
        </p:nvPicPr>
        <p:blipFill rotWithShape="1">
          <a:blip r:embed="rId2"/>
          <a:srcRect l="30706" r="1782"/>
          <a:stretch/>
        </p:blipFill>
        <p:spPr>
          <a:xfrm>
            <a:off x="6404608" y="975000"/>
            <a:ext cx="2864172" cy="2381328"/>
          </a:xfrm>
          <a:prstGeom prst="rect">
            <a:avLst/>
          </a:prstGeom>
          <a:effectLst>
            <a:softEdge rad="127000"/>
          </a:effectLst>
        </p:spPr>
      </p:pic>
      <p:pic>
        <p:nvPicPr>
          <p:cNvPr id="3074" name="Picture 6" descr="IMG_2548"/>
          <p:cNvPicPr>
            <a:picLocks noChangeAspect="1" noChangeArrowheads="1"/>
          </p:cNvPicPr>
          <p:nvPr/>
        </p:nvPicPr>
        <p:blipFill rotWithShape="1">
          <a:blip r:embed="rId3">
            <a:lum bright="10000" contrast="20000"/>
            <a:extLst>
              <a:ext uri="{28A0092B-C50C-407E-A947-70E740481C1C}">
                <a14:useLocalDpi xmlns:a14="http://schemas.microsoft.com/office/drawing/2010/main" val="0"/>
              </a:ext>
            </a:extLst>
          </a:blip>
          <a:srcRect l="10870" r="-1"/>
          <a:stretch/>
        </p:blipFill>
        <p:spPr bwMode="auto">
          <a:xfrm>
            <a:off x="399216" y="967333"/>
            <a:ext cx="2846735" cy="2388995"/>
          </a:xfrm>
          <a:prstGeom prst="rect">
            <a:avLst/>
          </a:prstGeom>
          <a:noFill/>
          <a:ln>
            <a:noFill/>
          </a:ln>
          <a:effectLst>
            <a:softEdge rad="127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5"/>
          <p:cNvPicPr>
            <a:picLocks noChangeAspect="1"/>
          </p:cNvPicPr>
          <p:nvPr/>
        </p:nvPicPr>
        <p:blipFill>
          <a:blip r:embed="rId4"/>
          <a:stretch>
            <a:fillRect/>
          </a:stretch>
        </p:blipFill>
        <p:spPr>
          <a:xfrm>
            <a:off x="2548438" y="3999702"/>
            <a:ext cx="3139406" cy="2092937"/>
          </a:xfrm>
          <a:prstGeom prst="rect">
            <a:avLst/>
          </a:prstGeom>
          <a:effectLst>
            <a:softEdge rad="127000"/>
          </a:effectLst>
        </p:spPr>
      </p:pic>
      <p:sp>
        <p:nvSpPr>
          <p:cNvPr id="7" name="TextBox 6"/>
          <p:cNvSpPr txBox="1"/>
          <p:nvPr/>
        </p:nvSpPr>
        <p:spPr>
          <a:xfrm>
            <a:off x="3282934" y="3252786"/>
            <a:ext cx="5441109" cy="276999"/>
          </a:xfrm>
          <a:prstGeom prst="rect">
            <a:avLst/>
          </a:prstGeom>
          <a:noFill/>
        </p:spPr>
        <p:txBody>
          <a:bodyPr wrap="square" rtlCol="0">
            <a:spAutoFit/>
          </a:bodyPr>
          <a:lstStyle/>
          <a:p>
            <a:pPr algn="ctr"/>
            <a:r>
              <a:rPr lang="ru-RU" sz="1200" dirty="0">
                <a:solidFill>
                  <a:schemeClr val="bg2">
                    <a:lumMod val="50000"/>
                  </a:schemeClr>
                </a:solidFill>
                <a:latin typeface="Times New Roman" panose="02020603050405020304" pitchFamily="18" charset="0"/>
                <a:cs typeface="Times New Roman" panose="02020603050405020304" pitchFamily="18" charset="0"/>
              </a:rPr>
              <a:t>Пруд с. </a:t>
            </a:r>
            <a:r>
              <a:rPr lang="ru-RU" sz="1200" dirty="0" err="1">
                <a:solidFill>
                  <a:schemeClr val="bg2">
                    <a:lumMod val="50000"/>
                  </a:schemeClr>
                </a:solidFill>
                <a:latin typeface="Times New Roman" panose="02020603050405020304" pitchFamily="18" charset="0"/>
                <a:cs typeface="Times New Roman" panose="02020603050405020304" pitchFamily="18" charset="0"/>
              </a:rPr>
              <a:t>Лысогорка</a:t>
            </a:r>
            <a:endParaRPr lang="ru-RU" sz="1200"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9" name="Рисунок 8"/>
          <p:cNvPicPr>
            <a:picLocks noChangeAspect="1"/>
          </p:cNvPicPr>
          <p:nvPr/>
        </p:nvPicPr>
        <p:blipFill>
          <a:blip r:embed="rId5"/>
          <a:stretch>
            <a:fillRect/>
          </a:stretch>
        </p:blipFill>
        <p:spPr>
          <a:xfrm>
            <a:off x="6008169" y="3974399"/>
            <a:ext cx="3137874" cy="2092937"/>
          </a:xfrm>
          <a:prstGeom prst="rect">
            <a:avLst/>
          </a:prstGeom>
          <a:effectLst>
            <a:softEdge rad="127000"/>
          </a:effectLst>
        </p:spPr>
      </p:pic>
      <p:sp>
        <p:nvSpPr>
          <p:cNvPr id="12" name="TextBox 11"/>
          <p:cNvSpPr txBox="1"/>
          <p:nvPr/>
        </p:nvSpPr>
        <p:spPr>
          <a:xfrm>
            <a:off x="4949395" y="6013923"/>
            <a:ext cx="4319385" cy="276999"/>
          </a:xfrm>
          <a:prstGeom prst="rect">
            <a:avLst/>
          </a:prstGeom>
          <a:noFill/>
        </p:spPr>
        <p:txBody>
          <a:bodyPr wrap="square" rtlCol="0">
            <a:spAutoFit/>
          </a:bodyPr>
          <a:lstStyle/>
          <a:p>
            <a:r>
              <a:rPr lang="ru-RU" sz="1200" dirty="0">
                <a:solidFill>
                  <a:schemeClr val="bg2">
                    <a:lumMod val="50000"/>
                  </a:schemeClr>
                </a:solidFill>
                <a:latin typeface="Times New Roman" panose="02020603050405020304" pitchFamily="18" charset="0"/>
                <a:cs typeface="Times New Roman" panose="02020603050405020304" pitchFamily="18" charset="0"/>
              </a:rPr>
              <a:t>Пруд с. </a:t>
            </a:r>
            <a:r>
              <a:rPr lang="ru-RU" sz="1200" dirty="0" err="1">
                <a:solidFill>
                  <a:schemeClr val="bg2">
                    <a:lumMod val="50000"/>
                  </a:schemeClr>
                </a:solidFill>
                <a:latin typeface="Times New Roman" panose="02020603050405020304" pitchFamily="18" charset="0"/>
                <a:cs typeface="Times New Roman" panose="02020603050405020304" pitchFamily="18" charset="0"/>
              </a:rPr>
              <a:t>Новоспасовка</a:t>
            </a:r>
            <a:endParaRPr lang="ru-RU" sz="1200"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14" name="Рисунок 13"/>
          <p:cNvPicPr>
            <a:picLocks noChangeAspect="1"/>
          </p:cNvPicPr>
          <p:nvPr/>
        </p:nvPicPr>
        <p:blipFill rotWithShape="1">
          <a:blip r:embed="rId6"/>
          <a:srcRect b="24866"/>
          <a:stretch/>
        </p:blipFill>
        <p:spPr>
          <a:xfrm>
            <a:off x="9460211" y="967334"/>
            <a:ext cx="2384748" cy="2388994"/>
          </a:xfrm>
          <a:prstGeom prst="rect">
            <a:avLst/>
          </a:prstGeom>
          <a:effectLst>
            <a:softEdge rad="127000"/>
          </a:effectLst>
        </p:spPr>
      </p:pic>
      <p:pic>
        <p:nvPicPr>
          <p:cNvPr id="16" name="Рисунок 15"/>
          <p:cNvPicPr>
            <a:picLocks noChangeAspect="1"/>
          </p:cNvPicPr>
          <p:nvPr/>
        </p:nvPicPr>
        <p:blipFill rotWithShape="1">
          <a:blip r:embed="rId7"/>
          <a:srcRect r="21357"/>
          <a:stretch/>
        </p:blipFill>
        <p:spPr>
          <a:xfrm>
            <a:off x="3409624" y="979711"/>
            <a:ext cx="2803553" cy="2376617"/>
          </a:xfrm>
          <a:prstGeom prst="rect">
            <a:avLst/>
          </a:prstGeom>
          <a:effectLst>
            <a:softEdge rad="127000"/>
          </a:effectLst>
        </p:spPr>
      </p:pic>
    </p:spTree>
    <p:extLst>
      <p:ext uri="{BB962C8B-B14F-4D97-AF65-F5344CB8AC3E}">
        <p14:creationId xmlns:p14="http://schemas.microsoft.com/office/powerpoint/2010/main" val="2133647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09207" y="3439956"/>
            <a:ext cx="11134712" cy="1569660"/>
          </a:xfrm>
          <a:prstGeom prst="rect">
            <a:avLst/>
          </a:prstGeom>
        </p:spPr>
        <p:txBody>
          <a:bodyPr wrap="square">
            <a:spAutoFit/>
          </a:bodyPr>
          <a:lstStyle/>
          <a:p>
            <a:pPr indent="342900" algn="just">
              <a:spcAft>
                <a:spcPts val="0"/>
              </a:spcAft>
            </a:pPr>
            <a:r>
              <a:rPr lang="ru-RU" b="1" dirty="0">
                <a:solidFill>
                  <a:schemeClr val="bg2">
                    <a:lumMod val="50000"/>
                  </a:schemeClr>
                </a:solidFill>
                <a:latin typeface="Times New Roman" panose="02020603050405020304" pitchFamily="18" charset="0"/>
                <a:cs typeface="Times New Roman" panose="02020603050405020304" pitchFamily="18" charset="0"/>
              </a:rPr>
              <a:t>На территории поселения достаточно развита социальная инфраструктура</a:t>
            </a:r>
          </a:p>
          <a:p>
            <a:pPr indent="342900" algn="just">
              <a:spcAft>
                <a:spcPts val="0"/>
              </a:spcAft>
            </a:pPr>
            <a:r>
              <a:rPr lang="ru-RU" sz="1300" dirty="0">
                <a:solidFill>
                  <a:schemeClr val="bg2">
                    <a:lumMod val="50000"/>
                  </a:schemeClr>
                </a:solidFill>
                <a:latin typeface="Times New Roman" panose="02020603050405020304" pitchFamily="18" charset="0"/>
                <a:ea typeface="Times New Roman" panose="02020603050405020304" pitchFamily="18" charset="0"/>
              </a:rPr>
              <a:t>В населенных пунктах </a:t>
            </a:r>
            <a:r>
              <a:rPr lang="ru-RU" sz="1300" dirty="0" err="1">
                <a:solidFill>
                  <a:schemeClr val="bg2">
                    <a:lumMod val="50000"/>
                  </a:schemeClr>
                </a:solidFill>
                <a:latin typeface="Times New Roman" panose="02020603050405020304" pitchFamily="18" charset="0"/>
                <a:ea typeface="Times New Roman" panose="02020603050405020304" pitchFamily="18" charset="0"/>
              </a:rPr>
              <a:t>Лысогорского</a:t>
            </a:r>
            <a:r>
              <a:rPr lang="ru-RU" sz="1300" dirty="0">
                <a:solidFill>
                  <a:schemeClr val="bg2">
                    <a:lumMod val="50000"/>
                  </a:schemeClr>
                </a:solidFill>
                <a:latin typeface="Times New Roman" panose="02020603050405020304" pitchFamily="18" charset="0"/>
                <a:ea typeface="Times New Roman" panose="02020603050405020304" pitchFamily="18" charset="0"/>
              </a:rPr>
              <a:t> сельского поселения успешно работают 3 дошкольных образовательных учреждения, 3 общеобразовательных учреждения, 5 учреждений культуры, филиал центра дополнительного образования детей. </a:t>
            </a:r>
          </a:p>
          <a:p>
            <a:pPr indent="342900" algn="just">
              <a:spcAft>
                <a:spcPts val="0"/>
              </a:spcAft>
            </a:pPr>
            <a:r>
              <a:rPr lang="ru-RU" sz="1300" dirty="0">
                <a:solidFill>
                  <a:schemeClr val="bg2">
                    <a:lumMod val="50000"/>
                  </a:schemeClr>
                </a:solidFill>
                <a:latin typeface="Times New Roman" panose="02020603050405020304" pitchFamily="18" charset="0"/>
                <a:ea typeface="Times New Roman" panose="02020603050405020304" pitchFamily="18" charset="0"/>
              </a:rPr>
              <a:t>Все образовательные учреждения оснащены современным компьютерным оборудованием и имеют доступ к сети Интернет.</a:t>
            </a:r>
          </a:p>
          <a:p>
            <a:pPr indent="342900" algn="just"/>
            <a:r>
              <a:rPr lang="ru-RU" sz="1300" dirty="0">
                <a:solidFill>
                  <a:schemeClr val="bg2">
                    <a:lumMod val="50000"/>
                  </a:schemeClr>
                </a:solidFill>
                <a:latin typeface="Times New Roman" panose="02020603050405020304" pitchFamily="18" charset="0"/>
              </a:rPr>
              <a:t>В поселении функционируют </a:t>
            </a:r>
            <a:r>
              <a:rPr lang="ru-RU" sz="1300" dirty="0" err="1">
                <a:solidFill>
                  <a:schemeClr val="bg2">
                    <a:lumMod val="50000"/>
                  </a:schemeClr>
                </a:solidFill>
                <a:latin typeface="Times New Roman" panose="02020603050405020304" pitchFamily="18" charset="0"/>
              </a:rPr>
              <a:t>Лысогорский</a:t>
            </a:r>
            <a:r>
              <a:rPr lang="ru-RU" sz="1300" dirty="0">
                <a:solidFill>
                  <a:schemeClr val="bg2">
                    <a:lumMod val="50000"/>
                  </a:schemeClr>
                </a:solidFill>
                <a:latin typeface="Times New Roman" panose="02020603050405020304" pitchFamily="18" charset="0"/>
              </a:rPr>
              <a:t> сельский Дом культуры и сельский клуб с. </a:t>
            </a:r>
            <a:r>
              <a:rPr lang="ru-RU" sz="1300" dirty="0" err="1">
                <a:solidFill>
                  <a:schemeClr val="bg2">
                    <a:lumMod val="50000"/>
                  </a:schemeClr>
                </a:solidFill>
                <a:latin typeface="Times New Roman" panose="02020603050405020304" pitchFamily="18" charset="0"/>
              </a:rPr>
              <a:t>Новиковка</a:t>
            </a:r>
            <a:r>
              <a:rPr lang="ru-RU" sz="1300" dirty="0">
                <a:solidFill>
                  <a:schemeClr val="bg2">
                    <a:lumMod val="50000"/>
                  </a:schemeClr>
                </a:solidFill>
                <a:latin typeface="Times New Roman" panose="02020603050405020304" pitchFamily="18" charset="0"/>
              </a:rPr>
              <a:t>,  3 библиотеки,  4  стадиона, 3 спортивных зала (в школах), 7 спортивных (спортивно – игровых) площадок.</a:t>
            </a:r>
          </a:p>
          <a:p>
            <a:pPr indent="342900" algn="just">
              <a:spcAft>
                <a:spcPts val="0"/>
              </a:spcAft>
            </a:pPr>
            <a:endParaRPr lang="ru-RU" sz="1300" dirty="0">
              <a:solidFill>
                <a:schemeClr val="bg2">
                  <a:lumMod val="50000"/>
                </a:schemeClr>
              </a:solidFill>
              <a:effectLst/>
              <a:latin typeface="Times New Roman" panose="02020603050405020304" pitchFamily="18" charset="0"/>
              <a:ea typeface="Times New Roman" panose="02020603050405020304" pitchFamily="18" charset="0"/>
            </a:endParaRPr>
          </a:p>
        </p:txBody>
      </p:sp>
      <p:sp>
        <p:nvSpPr>
          <p:cNvPr id="3" name="Заголовок 1"/>
          <p:cNvSpPr txBox="1">
            <a:spLocks/>
          </p:cNvSpPr>
          <p:nvPr/>
        </p:nvSpPr>
        <p:spPr>
          <a:xfrm>
            <a:off x="440931" y="0"/>
            <a:ext cx="8534400" cy="1377064"/>
          </a:xfrm>
          <a:prstGeom prst="rect">
            <a:avLst/>
          </a:prstGeom>
        </p:spPr>
        <p:txBody>
          <a:bodyP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ru-RU" sz="2600" b="1" i="1" dirty="0">
              <a:latin typeface="Times New Roman" panose="02020603050405020304" pitchFamily="18" charset="0"/>
              <a:cs typeface="Times New Roman" panose="02020603050405020304" pitchFamily="18" charset="0"/>
            </a:endParaRPr>
          </a:p>
          <a:p>
            <a:r>
              <a:rPr lang="ru-RU" sz="2600" b="1" i="1" dirty="0" err="1">
                <a:latin typeface="Times New Roman" panose="02020603050405020304" pitchFamily="18" charset="0"/>
                <a:cs typeface="Times New Roman" panose="02020603050405020304" pitchFamily="18" charset="0"/>
              </a:rPr>
              <a:t>лысогорское</a:t>
            </a:r>
            <a:r>
              <a:rPr lang="ru-RU" sz="2600" b="1" i="1" dirty="0">
                <a:latin typeface="Times New Roman" panose="02020603050405020304" pitchFamily="18" charset="0"/>
                <a:cs typeface="Times New Roman" panose="02020603050405020304" pitchFamily="18" charset="0"/>
              </a:rPr>
              <a:t> сельское поселение</a:t>
            </a:r>
          </a:p>
        </p:txBody>
      </p:sp>
      <p:pic>
        <p:nvPicPr>
          <p:cNvPr id="5" name="Рисунок 4"/>
          <p:cNvPicPr>
            <a:picLocks noChangeAspect="1"/>
          </p:cNvPicPr>
          <p:nvPr/>
        </p:nvPicPr>
        <p:blipFill>
          <a:blip r:embed="rId2"/>
          <a:stretch>
            <a:fillRect/>
          </a:stretch>
        </p:blipFill>
        <p:spPr>
          <a:xfrm>
            <a:off x="8248255" y="1003105"/>
            <a:ext cx="3177686" cy="2118457"/>
          </a:xfrm>
          <a:prstGeom prst="rect">
            <a:avLst/>
          </a:prstGeom>
          <a:effectLst>
            <a:softEdge rad="63500"/>
          </a:effectLst>
        </p:spPr>
      </p:pic>
      <p:pic>
        <p:nvPicPr>
          <p:cNvPr id="7" name="Рисунок 6"/>
          <p:cNvPicPr>
            <a:picLocks noChangeAspect="1"/>
          </p:cNvPicPr>
          <p:nvPr/>
        </p:nvPicPr>
        <p:blipFill rotWithShape="1">
          <a:blip r:embed="rId3"/>
          <a:srcRect b="12174"/>
          <a:stretch/>
        </p:blipFill>
        <p:spPr>
          <a:xfrm>
            <a:off x="583544" y="1003353"/>
            <a:ext cx="3216131" cy="2118457"/>
          </a:xfrm>
          <a:prstGeom prst="rect">
            <a:avLst/>
          </a:prstGeom>
          <a:effectLst>
            <a:softEdge rad="63500"/>
          </a:effectLst>
        </p:spPr>
      </p:pic>
      <p:pic>
        <p:nvPicPr>
          <p:cNvPr id="9" name="Рисунок 8"/>
          <p:cNvPicPr>
            <a:picLocks noChangeAspect="1"/>
          </p:cNvPicPr>
          <p:nvPr/>
        </p:nvPicPr>
        <p:blipFill>
          <a:blip r:embed="rId4"/>
          <a:stretch>
            <a:fillRect/>
          </a:stretch>
        </p:blipFill>
        <p:spPr>
          <a:xfrm>
            <a:off x="4611661" y="1003352"/>
            <a:ext cx="2824608" cy="2118457"/>
          </a:xfrm>
          <a:prstGeom prst="rect">
            <a:avLst/>
          </a:prstGeom>
          <a:effectLst>
            <a:softEdge rad="63500"/>
          </a:effectLst>
        </p:spPr>
      </p:pic>
      <p:pic>
        <p:nvPicPr>
          <p:cNvPr id="11" name="Рисунок 10"/>
          <p:cNvPicPr>
            <a:picLocks noChangeAspect="1"/>
          </p:cNvPicPr>
          <p:nvPr/>
        </p:nvPicPr>
        <p:blipFill>
          <a:blip r:embed="rId5"/>
          <a:stretch>
            <a:fillRect/>
          </a:stretch>
        </p:blipFill>
        <p:spPr>
          <a:xfrm>
            <a:off x="8601333" y="4508166"/>
            <a:ext cx="2824608" cy="2118457"/>
          </a:xfrm>
          <a:prstGeom prst="rect">
            <a:avLst/>
          </a:prstGeom>
          <a:effectLst>
            <a:softEdge rad="63500"/>
          </a:effectLst>
        </p:spPr>
      </p:pic>
      <p:sp>
        <p:nvSpPr>
          <p:cNvPr id="12" name="TextBox 11"/>
          <p:cNvSpPr txBox="1"/>
          <p:nvPr/>
        </p:nvSpPr>
        <p:spPr>
          <a:xfrm>
            <a:off x="971933" y="3127306"/>
            <a:ext cx="2360992" cy="276999"/>
          </a:xfrm>
          <a:prstGeom prst="rect">
            <a:avLst/>
          </a:prstGeom>
          <a:noFill/>
        </p:spPr>
        <p:txBody>
          <a:bodyPr wrap="square" rtlCol="0">
            <a:spAutoFit/>
          </a:bodyPr>
          <a:lstStyle/>
          <a:p>
            <a:r>
              <a:rPr lang="ru-RU" sz="1200" dirty="0">
                <a:solidFill>
                  <a:schemeClr val="bg2">
                    <a:lumMod val="50000"/>
                  </a:schemeClr>
                </a:solidFill>
                <a:latin typeface="Times New Roman" panose="02020603050405020304" pitchFamily="18" charset="0"/>
                <a:cs typeface="Times New Roman" panose="02020603050405020304" pitchFamily="18" charset="0"/>
              </a:rPr>
              <a:t>Здание МБОУ Крюковская СОШ</a:t>
            </a:r>
          </a:p>
        </p:txBody>
      </p:sp>
      <p:sp>
        <p:nvSpPr>
          <p:cNvPr id="13" name="TextBox 12"/>
          <p:cNvSpPr txBox="1"/>
          <p:nvPr/>
        </p:nvSpPr>
        <p:spPr>
          <a:xfrm>
            <a:off x="4820145" y="3116396"/>
            <a:ext cx="2407640" cy="276999"/>
          </a:xfrm>
          <a:prstGeom prst="rect">
            <a:avLst/>
          </a:prstGeom>
          <a:noFill/>
        </p:spPr>
        <p:txBody>
          <a:bodyPr wrap="square" rtlCol="0">
            <a:spAutoFit/>
          </a:bodyPr>
          <a:lstStyle/>
          <a:p>
            <a:r>
              <a:rPr lang="ru-RU" sz="1200" dirty="0">
                <a:solidFill>
                  <a:schemeClr val="bg2">
                    <a:lumMod val="50000"/>
                  </a:schemeClr>
                </a:solidFill>
                <a:latin typeface="Times New Roman" panose="02020603050405020304" pitchFamily="18" charset="0"/>
                <a:cs typeface="Times New Roman" panose="02020603050405020304" pitchFamily="18" charset="0"/>
              </a:rPr>
              <a:t>Здание МБОУ </a:t>
            </a:r>
            <a:r>
              <a:rPr lang="ru-RU" sz="1200" dirty="0" err="1">
                <a:solidFill>
                  <a:schemeClr val="bg2">
                    <a:lumMod val="50000"/>
                  </a:schemeClr>
                </a:solidFill>
                <a:latin typeface="Times New Roman" panose="02020603050405020304" pitchFamily="18" charset="0"/>
                <a:cs typeface="Times New Roman" panose="02020603050405020304" pitchFamily="18" charset="0"/>
              </a:rPr>
              <a:t>Лысогорская</a:t>
            </a:r>
            <a:r>
              <a:rPr lang="ru-RU" sz="1200" dirty="0">
                <a:solidFill>
                  <a:schemeClr val="bg2">
                    <a:lumMod val="50000"/>
                  </a:schemeClr>
                </a:solidFill>
                <a:latin typeface="Times New Roman" panose="02020603050405020304" pitchFamily="18" charset="0"/>
                <a:cs typeface="Times New Roman" panose="02020603050405020304" pitchFamily="18" charset="0"/>
              </a:rPr>
              <a:t> СОШ</a:t>
            </a:r>
          </a:p>
        </p:txBody>
      </p:sp>
      <p:sp>
        <p:nvSpPr>
          <p:cNvPr id="14" name="TextBox 13"/>
          <p:cNvSpPr txBox="1"/>
          <p:nvPr/>
        </p:nvSpPr>
        <p:spPr>
          <a:xfrm>
            <a:off x="8435054" y="6488124"/>
            <a:ext cx="3392183" cy="276999"/>
          </a:xfrm>
          <a:prstGeom prst="rect">
            <a:avLst/>
          </a:prstGeom>
          <a:noFill/>
        </p:spPr>
        <p:txBody>
          <a:bodyPr wrap="square" rtlCol="0">
            <a:spAutoFit/>
          </a:bodyPr>
          <a:lstStyle/>
          <a:p>
            <a:r>
              <a:rPr lang="ru-RU" sz="1200" dirty="0">
                <a:solidFill>
                  <a:schemeClr val="bg2">
                    <a:lumMod val="50000"/>
                  </a:schemeClr>
                </a:solidFill>
                <a:latin typeface="Times New Roman" panose="02020603050405020304" pitchFamily="18" charset="0"/>
                <a:cs typeface="Times New Roman" panose="02020603050405020304" pitchFamily="18" charset="0"/>
              </a:rPr>
              <a:t>Здание </a:t>
            </a:r>
            <a:r>
              <a:rPr lang="ru-RU" sz="1200" dirty="0" err="1">
                <a:solidFill>
                  <a:schemeClr val="bg2">
                    <a:lumMod val="50000"/>
                  </a:schemeClr>
                </a:solidFill>
                <a:latin typeface="Times New Roman" panose="02020603050405020304" pitchFamily="18" charset="0"/>
                <a:cs typeface="Times New Roman" panose="02020603050405020304" pitchFamily="18" charset="0"/>
              </a:rPr>
              <a:t>Лысогорского</a:t>
            </a:r>
            <a:r>
              <a:rPr lang="ru-RU" sz="1200" dirty="0">
                <a:solidFill>
                  <a:schemeClr val="bg2">
                    <a:lumMod val="50000"/>
                  </a:schemeClr>
                </a:solidFill>
                <a:latin typeface="Times New Roman" panose="02020603050405020304" pitchFamily="18" charset="0"/>
                <a:cs typeface="Times New Roman" panose="02020603050405020304" pitchFamily="18" charset="0"/>
              </a:rPr>
              <a:t> сельского Дома культуры</a:t>
            </a:r>
          </a:p>
        </p:txBody>
      </p:sp>
      <p:sp>
        <p:nvSpPr>
          <p:cNvPr id="15" name="TextBox 14"/>
          <p:cNvSpPr txBox="1"/>
          <p:nvPr/>
        </p:nvSpPr>
        <p:spPr>
          <a:xfrm>
            <a:off x="8343857" y="3058456"/>
            <a:ext cx="2986481" cy="276999"/>
          </a:xfrm>
          <a:prstGeom prst="rect">
            <a:avLst/>
          </a:prstGeom>
          <a:noFill/>
        </p:spPr>
        <p:txBody>
          <a:bodyPr wrap="square" rtlCol="0">
            <a:spAutoFit/>
          </a:bodyPr>
          <a:lstStyle/>
          <a:p>
            <a:r>
              <a:rPr lang="ru-RU" sz="1200" dirty="0">
                <a:solidFill>
                  <a:schemeClr val="bg2">
                    <a:lumMod val="50000"/>
                  </a:schemeClr>
                </a:solidFill>
                <a:latin typeface="Times New Roman" panose="02020603050405020304" pitchFamily="18" charset="0"/>
                <a:cs typeface="Times New Roman" panose="02020603050405020304" pitchFamily="18" charset="0"/>
              </a:rPr>
              <a:t>Здание МБДОУ детский сад «Буратино»</a:t>
            </a:r>
          </a:p>
        </p:txBody>
      </p:sp>
      <p:pic>
        <p:nvPicPr>
          <p:cNvPr id="17" name="Рисунок 16"/>
          <p:cNvPicPr>
            <a:picLocks noChangeAspect="1"/>
          </p:cNvPicPr>
          <p:nvPr/>
        </p:nvPicPr>
        <p:blipFill rotWithShape="1">
          <a:blip r:embed="rId6"/>
          <a:srcRect r="9081" b="15730"/>
          <a:stretch/>
        </p:blipFill>
        <p:spPr>
          <a:xfrm>
            <a:off x="582094" y="4871118"/>
            <a:ext cx="2264415" cy="1574098"/>
          </a:xfrm>
          <a:prstGeom prst="rect">
            <a:avLst/>
          </a:prstGeom>
          <a:effectLst>
            <a:softEdge rad="63500"/>
          </a:effectLst>
        </p:spPr>
      </p:pic>
      <p:pic>
        <p:nvPicPr>
          <p:cNvPr id="19" name="Рисунок 18"/>
          <p:cNvPicPr>
            <a:picLocks noChangeAspect="1"/>
          </p:cNvPicPr>
          <p:nvPr/>
        </p:nvPicPr>
        <p:blipFill>
          <a:blip r:embed="rId7"/>
          <a:stretch>
            <a:fillRect/>
          </a:stretch>
        </p:blipFill>
        <p:spPr>
          <a:xfrm>
            <a:off x="5759611" y="4892571"/>
            <a:ext cx="2098798" cy="1574099"/>
          </a:xfrm>
          <a:prstGeom prst="rect">
            <a:avLst/>
          </a:prstGeom>
          <a:effectLst>
            <a:softEdge rad="63500"/>
          </a:effectLst>
        </p:spPr>
      </p:pic>
      <p:pic>
        <p:nvPicPr>
          <p:cNvPr id="21" name="Рисунок 20"/>
          <p:cNvPicPr>
            <a:picLocks noChangeAspect="1"/>
          </p:cNvPicPr>
          <p:nvPr/>
        </p:nvPicPr>
        <p:blipFill>
          <a:blip r:embed="rId8"/>
          <a:stretch>
            <a:fillRect/>
          </a:stretch>
        </p:blipFill>
        <p:spPr>
          <a:xfrm>
            <a:off x="3253661" y="4871117"/>
            <a:ext cx="2098798" cy="1574099"/>
          </a:xfrm>
          <a:prstGeom prst="rect">
            <a:avLst/>
          </a:prstGeom>
          <a:effectLst>
            <a:softEdge rad="63500"/>
          </a:effectLst>
        </p:spPr>
      </p:pic>
      <p:sp>
        <p:nvSpPr>
          <p:cNvPr id="22" name="TextBox 21"/>
          <p:cNvSpPr txBox="1"/>
          <p:nvPr/>
        </p:nvSpPr>
        <p:spPr>
          <a:xfrm>
            <a:off x="3183104" y="6349624"/>
            <a:ext cx="3414989" cy="276999"/>
          </a:xfrm>
          <a:prstGeom prst="rect">
            <a:avLst/>
          </a:prstGeom>
          <a:noFill/>
        </p:spPr>
        <p:txBody>
          <a:bodyPr wrap="square" rtlCol="0">
            <a:spAutoFit/>
          </a:bodyPr>
          <a:lstStyle/>
          <a:p>
            <a:r>
              <a:rPr lang="ru-RU" sz="1200" dirty="0">
                <a:solidFill>
                  <a:schemeClr val="bg2">
                    <a:lumMod val="50000"/>
                  </a:schemeClr>
                </a:solidFill>
                <a:latin typeface="Times New Roman" panose="02020603050405020304" pitchFamily="18" charset="0"/>
                <a:cs typeface="Times New Roman" panose="02020603050405020304" pitchFamily="18" charset="0"/>
              </a:rPr>
              <a:t>Спортивно игровые площадки</a:t>
            </a:r>
          </a:p>
        </p:txBody>
      </p:sp>
    </p:spTree>
    <p:extLst>
      <p:ext uri="{BB962C8B-B14F-4D97-AF65-F5344CB8AC3E}">
        <p14:creationId xmlns:p14="http://schemas.microsoft.com/office/powerpoint/2010/main" val="10953166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440931" y="0"/>
            <a:ext cx="8534400" cy="1377064"/>
          </a:xfrm>
          <a:prstGeom prst="rect">
            <a:avLst/>
          </a:prstGeom>
        </p:spPr>
        <p:txBody>
          <a:bodyP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ru-RU" sz="2600" b="1" i="1" dirty="0">
              <a:latin typeface="Times New Roman" panose="02020603050405020304" pitchFamily="18" charset="0"/>
              <a:cs typeface="Times New Roman" panose="02020603050405020304" pitchFamily="18" charset="0"/>
            </a:endParaRPr>
          </a:p>
          <a:p>
            <a:r>
              <a:rPr lang="ru-RU" sz="2600" b="1" i="1" dirty="0" err="1">
                <a:latin typeface="Times New Roman" panose="02020603050405020304" pitchFamily="18" charset="0"/>
                <a:cs typeface="Times New Roman" panose="02020603050405020304" pitchFamily="18" charset="0"/>
              </a:rPr>
              <a:t>лысогорское</a:t>
            </a:r>
            <a:r>
              <a:rPr lang="ru-RU" sz="2600" b="1" i="1" dirty="0">
                <a:latin typeface="Times New Roman" panose="02020603050405020304" pitchFamily="18" charset="0"/>
                <a:cs typeface="Times New Roman" panose="02020603050405020304" pitchFamily="18" charset="0"/>
              </a:rPr>
              <a:t> сельское поселение</a:t>
            </a:r>
          </a:p>
        </p:txBody>
      </p:sp>
      <p:sp>
        <p:nvSpPr>
          <p:cNvPr id="3" name="Прямоугольник 2"/>
          <p:cNvSpPr/>
          <p:nvPr/>
        </p:nvSpPr>
        <p:spPr>
          <a:xfrm>
            <a:off x="1093365" y="1260095"/>
            <a:ext cx="10256939" cy="4293483"/>
          </a:xfrm>
          <a:prstGeom prst="rect">
            <a:avLst/>
          </a:prstGeom>
        </p:spPr>
        <p:txBody>
          <a:bodyPr wrap="square">
            <a:spAutoFit/>
          </a:bodyPr>
          <a:lstStyle/>
          <a:p>
            <a:pPr indent="342900" algn="just">
              <a:spcAft>
                <a:spcPts val="0"/>
              </a:spcAft>
            </a:pPr>
            <a:r>
              <a:rPr lang="ru-RU" sz="1300" dirty="0">
                <a:solidFill>
                  <a:schemeClr val="bg2">
                    <a:lumMod val="50000"/>
                  </a:schemeClr>
                </a:solidFill>
                <a:latin typeface="Times New Roman" panose="02020603050405020304" pitchFamily="18" charset="0"/>
              </a:rPr>
              <a:t>Медицинскую помощь жителям поселения оказывают </a:t>
            </a:r>
            <a:r>
              <a:rPr lang="ru-RU" sz="1300" dirty="0" err="1">
                <a:solidFill>
                  <a:schemeClr val="bg2">
                    <a:lumMod val="50000"/>
                  </a:schemeClr>
                </a:solidFill>
                <a:latin typeface="Times New Roman" panose="02020603050405020304" pitchFamily="18" charset="0"/>
              </a:rPr>
              <a:t>Лысогорская</a:t>
            </a:r>
            <a:r>
              <a:rPr lang="ru-RU" sz="1300" dirty="0">
                <a:solidFill>
                  <a:schemeClr val="bg2">
                    <a:lumMod val="50000"/>
                  </a:schemeClr>
                </a:solidFill>
                <a:latin typeface="Times New Roman" panose="02020603050405020304" pitchFamily="18" charset="0"/>
              </a:rPr>
              <a:t> врачебная амбулатория с дневным стационаром и модульные фельдшерско-акушерские пункты (3 шт.), действует отделение скорой медицинской помощи.</a:t>
            </a:r>
          </a:p>
          <a:p>
            <a:pPr indent="342900" algn="just"/>
            <a:r>
              <a:rPr lang="ru-RU" sz="1300" dirty="0">
                <a:solidFill>
                  <a:schemeClr val="bg2">
                    <a:lumMod val="50000"/>
                  </a:schemeClr>
                </a:solidFill>
                <a:latin typeface="Times New Roman" panose="02020603050405020304" pitchFamily="18" charset="0"/>
              </a:rPr>
              <a:t>Успешно осуществляет свою деятельность Отделение социального обслуживания граждан пожилого возраста и инвалидов.</a:t>
            </a:r>
          </a:p>
          <a:p>
            <a:pPr indent="342900" algn="just"/>
            <a:r>
              <a:rPr lang="ru-RU" sz="1300" dirty="0">
                <a:solidFill>
                  <a:schemeClr val="bg2">
                    <a:lumMod val="50000"/>
                  </a:schemeClr>
                </a:solidFill>
                <a:latin typeface="Times New Roman" panose="02020603050405020304" pitchFamily="18" charset="0"/>
              </a:rPr>
              <a:t>Осуществляют деятельность 25 объектов торговли и бытового обслуживания, 3 почтовых отделения, 1 отделение ПАО «Сбербанк».</a:t>
            </a:r>
          </a:p>
          <a:p>
            <a:pPr indent="342900" algn="just"/>
            <a:endParaRPr lang="ru-RU" sz="1300" dirty="0">
              <a:solidFill>
                <a:schemeClr val="bg2">
                  <a:lumMod val="50000"/>
                </a:schemeClr>
              </a:solidFill>
              <a:latin typeface="Times New Roman" panose="02020603050405020304" pitchFamily="18" charset="0"/>
            </a:endParaRPr>
          </a:p>
          <a:p>
            <a:pPr indent="342900" algn="just"/>
            <a:endParaRPr lang="ru-RU" sz="1300" dirty="0">
              <a:solidFill>
                <a:schemeClr val="bg2">
                  <a:lumMod val="50000"/>
                </a:schemeClr>
              </a:solidFill>
              <a:latin typeface="Times New Roman" panose="02020603050405020304" pitchFamily="18" charset="0"/>
            </a:endParaRPr>
          </a:p>
          <a:p>
            <a:pPr indent="342900" algn="just"/>
            <a:endParaRPr lang="ru-RU" sz="1300" dirty="0">
              <a:solidFill>
                <a:schemeClr val="bg2">
                  <a:lumMod val="50000"/>
                </a:schemeClr>
              </a:solidFill>
              <a:latin typeface="Times New Roman" panose="02020603050405020304" pitchFamily="18" charset="0"/>
            </a:endParaRPr>
          </a:p>
          <a:p>
            <a:pPr indent="342900" algn="just"/>
            <a:endParaRPr lang="ru-RU" sz="1300" dirty="0">
              <a:solidFill>
                <a:schemeClr val="bg2">
                  <a:lumMod val="50000"/>
                </a:schemeClr>
              </a:solidFill>
              <a:latin typeface="Times New Roman" panose="02020603050405020304" pitchFamily="18" charset="0"/>
            </a:endParaRPr>
          </a:p>
          <a:p>
            <a:pPr indent="342900" algn="just"/>
            <a:endParaRPr lang="ru-RU" sz="1300" dirty="0">
              <a:solidFill>
                <a:schemeClr val="bg2">
                  <a:lumMod val="50000"/>
                </a:schemeClr>
              </a:solidFill>
              <a:latin typeface="Times New Roman" panose="02020603050405020304" pitchFamily="18" charset="0"/>
            </a:endParaRPr>
          </a:p>
          <a:p>
            <a:pPr indent="342900" algn="just"/>
            <a:endParaRPr lang="ru-RU" sz="1300" dirty="0">
              <a:solidFill>
                <a:schemeClr val="bg2">
                  <a:lumMod val="50000"/>
                </a:schemeClr>
              </a:solidFill>
              <a:latin typeface="Times New Roman" panose="02020603050405020304" pitchFamily="18" charset="0"/>
            </a:endParaRPr>
          </a:p>
          <a:p>
            <a:pPr indent="342900" algn="just"/>
            <a:endParaRPr lang="ru-RU" sz="1300" dirty="0">
              <a:solidFill>
                <a:schemeClr val="bg2">
                  <a:lumMod val="50000"/>
                </a:schemeClr>
              </a:solidFill>
              <a:latin typeface="Times New Roman" panose="02020603050405020304" pitchFamily="18" charset="0"/>
            </a:endParaRPr>
          </a:p>
          <a:p>
            <a:pPr indent="342900" algn="just"/>
            <a:endParaRPr lang="ru-RU" sz="1300" dirty="0">
              <a:solidFill>
                <a:schemeClr val="bg2">
                  <a:lumMod val="50000"/>
                </a:schemeClr>
              </a:solidFill>
              <a:latin typeface="Times New Roman" panose="02020603050405020304" pitchFamily="18" charset="0"/>
            </a:endParaRPr>
          </a:p>
          <a:p>
            <a:pPr indent="342900" algn="just"/>
            <a:endParaRPr lang="ru-RU" sz="1300" dirty="0">
              <a:solidFill>
                <a:schemeClr val="bg2">
                  <a:lumMod val="50000"/>
                </a:schemeClr>
              </a:solidFill>
              <a:latin typeface="Times New Roman" panose="02020603050405020304" pitchFamily="18" charset="0"/>
            </a:endParaRPr>
          </a:p>
          <a:p>
            <a:pPr indent="342900" algn="just"/>
            <a:endParaRPr lang="ru-RU" sz="1300" dirty="0">
              <a:solidFill>
                <a:schemeClr val="bg2">
                  <a:lumMod val="50000"/>
                </a:schemeClr>
              </a:solidFill>
              <a:latin typeface="Times New Roman" panose="02020603050405020304" pitchFamily="18" charset="0"/>
            </a:endParaRPr>
          </a:p>
          <a:p>
            <a:pPr indent="342900" algn="just"/>
            <a:endParaRPr lang="ru-RU" sz="1300" dirty="0">
              <a:solidFill>
                <a:schemeClr val="bg2">
                  <a:lumMod val="50000"/>
                </a:schemeClr>
              </a:solidFill>
              <a:latin typeface="Times New Roman" panose="02020603050405020304" pitchFamily="18" charset="0"/>
            </a:endParaRPr>
          </a:p>
          <a:p>
            <a:pPr indent="342900" algn="just"/>
            <a:endParaRPr lang="ru-RU" sz="1300" dirty="0">
              <a:solidFill>
                <a:schemeClr val="bg2">
                  <a:lumMod val="50000"/>
                </a:schemeClr>
              </a:solidFill>
              <a:latin typeface="Times New Roman" panose="02020603050405020304" pitchFamily="18" charset="0"/>
            </a:endParaRPr>
          </a:p>
          <a:p>
            <a:pPr indent="342900" algn="just"/>
            <a:endParaRPr lang="ru-RU" sz="1300" dirty="0">
              <a:solidFill>
                <a:schemeClr val="bg2">
                  <a:lumMod val="50000"/>
                </a:schemeClr>
              </a:solidFill>
              <a:latin typeface="Times New Roman" panose="02020603050405020304" pitchFamily="18" charset="0"/>
            </a:endParaRPr>
          </a:p>
          <a:p>
            <a:pPr indent="342900" algn="just"/>
            <a:r>
              <a:rPr lang="ru-RU" sz="1300" dirty="0">
                <a:solidFill>
                  <a:schemeClr val="bg2">
                    <a:lumMod val="50000"/>
                  </a:schemeClr>
                </a:solidFill>
                <a:latin typeface="Times New Roman" panose="02020603050405020304" pitchFamily="18" charset="0"/>
              </a:rPr>
              <a:t>.</a:t>
            </a:r>
          </a:p>
          <a:p>
            <a:pPr indent="449580" algn="just">
              <a:spcAft>
                <a:spcPts val="0"/>
              </a:spcAft>
            </a:pPr>
            <a:endParaRPr lang="ru-RU" sz="1300" dirty="0">
              <a:solidFill>
                <a:schemeClr val="bg2">
                  <a:lumMod val="50000"/>
                </a:schemeClr>
              </a:solidFill>
              <a:latin typeface="Times New Roman" panose="02020603050405020304" pitchFamily="18" charset="0"/>
            </a:endParaRPr>
          </a:p>
          <a:p>
            <a:pPr indent="342900" algn="just"/>
            <a:endParaRPr lang="ru-RU" sz="1300" dirty="0">
              <a:solidFill>
                <a:schemeClr val="bg2">
                  <a:lumMod val="50000"/>
                </a:schemeClr>
              </a:solidFill>
              <a:latin typeface="Times New Roman" panose="02020603050405020304" pitchFamily="18" charset="0"/>
            </a:endParaRPr>
          </a:p>
          <a:p>
            <a:pPr indent="342900" algn="just">
              <a:spcAft>
                <a:spcPts val="0"/>
              </a:spcAft>
            </a:pPr>
            <a:endParaRPr lang="ru-RU" sz="1300" dirty="0">
              <a:solidFill>
                <a:schemeClr val="bg2">
                  <a:lumMod val="50000"/>
                </a:schemeClr>
              </a:solidFill>
              <a:latin typeface="Times New Roman" panose="02020603050405020304" pitchFamily="18" charset="0"/>
            </a:endParaRPr>
          </a:p>
        </p:txBody>
      </p:sp>
      <p:pic>
        <p:nvPicPr>
          <p:cNvPr id="31746" name="Picture 2" descr="\\LSP1\Public\8у\DSC_0824.JPG"/>
          <p:cNvPicPr>
            <a:picLocks noChangeAspect="1" noChangeArrowheads="1"/>
          </p:cNvPicPr>
          <p:nvPr/>
        </p:nvPicPr>
        <p:blipFill>
          <a:blip r:embed="rId2"/>
          <a:srcRect/>
          <a:stretch>
            <a:fillRect/>
          </a:stretch>
        </p:blipFill>
        <p:spPr bwMode="auto">
          <a:xfrm>
            <a:off x="1211283" y="2291938"/>
            <a:ext cx="3716976" cy="2220685"/>
          </a:xfrm>
          <a:prstGeom prst="rect">
            <a:avLst/>
          </a:prstGeom>
          <a:noFill/>
        </p:spPr>
      </p:pic>
      <p:pic>
        <p:nvPicPr>
          <p:cNvPr id="31747" name="Picture 3" descr="\\LSP1\Public\8у\CIMG6241.JPG"/>
          <p:cNvPicPr>
            <a:picLocks noChangeAspect="1" noChangeArrowheads="1"/>
          </p:cNvPicPr>
          <p:nvPr/>
        </p:nvPicPr>
        <p:blipFill>
          <a:blip r:embed="rId3"/>
          <a:srcRect/>
          <a:stretch>
            <a:fillRect/>
          </a:stretch>
        </p:blipFill>
        <p:spPr bwMode="auto">
          <a:xfrm>
            <a:off x="6032664" y="2291938"/>
            <a:ext cx="4607627" cy="2256311"/>
          </a:xfrm>
          <a:prstGeom prst="rect">
            <a:avLst/>
          </a:prstGeom>
          <a:noFill/>
        </p:spPr>
      </p:pic>
    </p:spTree>
    <p:extLst>
      <p:ext uri="{BB962C8B-B14F-4D97-AF65-F5344CB8AC3E}">
        <p14:creationId xmlns:p14="http://schemas.microsoft.com/office/powerpoint/2010/main" val="11600567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93765" y="320634"/>
            <a:ext cx="11245933" cy="2677656"/>
          </a:xfrm>
          <a:prstGeom prst="rect">
            <a:avLst/>
          </a:prstGeom>
        </p:spPr>
        <p:txBody>
          <a:bodyPr wrap="square">
            <a:spAutoFit/>
          </a:bodyPr>
          <a:lstStyle/>
          <a:p>
            <a:pPr indent="342900" algn="ctr"/>
            <a:r>
              <a:rPr lang="ru-RU" sz="1200" b="1" dirty="0">
                <a:solidFill>
                  <a:schemeClr val="bg2">
                    <a:lumMod val="50000"/>
                  </a:schemeClr>
                </a:solidFill>
                <a:latin typeface="Times New Roman" panose="02020603050405020304" pitchFamily="18" charset="0"/>
                <a:cs typeface="Times New Roman" panose="02020603050405020304" pitchFamily="18" charset="0"/>
              </a:rPr>
              <a:t>На территории поселения достаточно развита сеть инженерных коммуникаций</a:t>
            </a:r>
          </a:p>
          <a:p>
            <a:pPr indent="342900" algn="just"/>
            <a:endParaRPr lang="ru-RU" sz="1200" dirty="0">
              <a:solidFill>
                <a:schemeClr val="bg2">
                  <a:lumMod val="50000"/>
                </a:schemeClr>
              </a:solidFill>
              <a:latin typeface="Times New Roman" panose="02020603050405020304" pitchFamily="18" charset="0"/>
            </a:endParaRPr>
          </a:p>
          <a:p>
            <a:pPr algn="just">
              <a:spcAft>
                <a:spcPts val="0"/>
              </a:spcAft>
            </a:pPr>
            <a:r>
              <a:rPr lang="ru-RU" sz="1200" dirty="0">
                <a:solidFill>
                  <a:schemeClr val="bg2">
                    <a:lumMod val="50000"/>
                  </a:schemeClr>
                </a:solidFill>
                <a:latin typeface="Times New Roman" panose="02020603050405020304" pitchFamily="18" charset="0"/>
                <a:ea typeface="Times New Roman" panose="02020603050405020304" pitchFamily="18" charset="0"/>
              </a:rPr>
              <a:t>	В населенных пунктах с. </a:t>
            </a:r>
            <a:r>
              <a:rPr lang="ru-RU" sz="1200" dirty="0" err="1">
                <a:solidFill>
                  <a:schemeClr val="bg2">
                    <a:lumMod val="50000"/>
                  </a:schemeClr>
                </a:solidFill>
                <a:latin typeface="Times New Roman" panose="02020603050405020304" pitchFamily="18" charset="0"/>
                <a:ea typeface="Times New Roman" panose="02020603050405020304" pitchFamily="18" charset="0"/>
              </a:rPr>
              <a:t>Лысогорка</a:t>
            </a:r>
            <a:r>
              <a:rPr lang="ru-RU" sz="1200" dirty="0">
                <a:solidFill>
                  <a:schemeClr val="bg2">
                    <a:lumMod val="50000"/>
                  </a:schemeClr>
                </a:solidFill>
                <a:latin typeface="Times New Roman" panose="02020603050405020304" pitchFamily="18" charset="0"/>
                <a:ea typeface="Times New Roman" panose="02020603050405020304" pitchFamily="18" charset="0"/>
              </a:rPr>
              <a:t> и х. Крюково имеется централизованное водоснабжение, находящееся на балансе и обслуживаемое МУП «Водоканал» Куйбышевского района.</a:t>
            </a:r>
          </a:p>
          <a:p>
            <a:pPr indent="449580" algn="just">
              <a:spcAft>
                <a:spcPts val="0"/>
              </a:spcAft>
            </a:pPr>
            <a:r>
              <a:rPr lang="ru-RU" sz="1200" dirty="0">
                <a:solidFill>
                  <a:schemeClr val="bg2">
                    <a:lumMod val="50000"/>
                  </a:schemeClr>
                </a:solidFill>
                <a:latin typeface="Times New Roman" panose="02020603050405020304" pitchFamily="18" charset="0"/>
                <a:ea typeface="Times New Roman" panose="02020603050405020304" pitchFamily="18" charset="0"/>
              </a:rPr>
              <a:t>В с. </a:t>
            </a:r>
            <a:r>
              <a:rPr lang="ru-RU" sz="1200" dirty="0" err="1">
                <a:solidFill>
                  <a:schemeClr val="bg2">
                    <a:lumMod val="50000"/>
                  </a:schemeClr>
                </a:solidFill>
                <a:latin typeface="Times New Roman" panose="02020603050405020304" pitchFamily="18" charset="0"/>
                <a:ea typeface="Times New Roman" panose="02020603050405020304" pitchFamily="18" charset="0"/>
              </a:rPr>
              <a:t>Новиковка</a:t>
            </a:r>
            <a:r>
              <a:rPr lang="ru-RU" sz="1200" dirty="0">
                <a:solidFill>
                  <a:schemeClr val="bg2">
                    <a:lumMod val="50000"/>
                  </a:schemeClr>
                </a:solidFill>
                <a:latin typeface="Times New Roman" panose="02020603050405020304" pitchFamily="18" charset="0"/>
                <a:ea typeface="Times New Roman" panose="02020603050405020304" pitchFamily="18" charset="0"/>
              </a:rPr>
              <a:t>, с. </a:t>
            </a:r>
            <a:r>
              <a:rPr lang="ru-RU" sz="1200" dirty="0" err="1">
                <a:solidFill>
                  <a:schemeClr val="bg2">
                    <a:lumMod val="50000"/>
                  </a:schemeClr>
                </a:solidFill>
                <a:latin typeface="Times New Roman" panose="02020603050405020304" pitchFamily="18" charset="0"/>
                <a:ea typeface="Times New Roman" panose="02020603050405020304" pitchFamily="18" charset="0"/>
              </a:rPr>
              <a:t>Новоспасовка</a:t>
            </a:r>
            <a:r>
              <a:rPr lang="ru-RU" sz="1200" dirty="0">
                <a:solidFill>
                  <a:schemeClr val="bg2">
                    <a:lumMod val="50000"/>
                  </a:schemeClr>
                </a:solidFill>
                <a:latin typeface="Times New Roman" panose="02020603050405020304" pitchFamily="18" charset="0"/>
                <a:ea typeface="Times New Roman" panose="02020603050405020304" pitchFamily="18" charset="0"/>
              </a:rPr>
              <a:t> и </a:t>
            </a:r>
            <a:r>
              <a:rPr lang="ru-RU" sz="1200" dirty="0" err="1">
                <a:solidFill>
                  <a:schemeClr val="bg2">
                    <a:lumMod val="50000"/>
                  </a:schemeClr>
                </a:solidFill>
                <a:latin typeface="Times New Roman" panose="02020603050405020304" pitchFamily="18" charset="0"/>
                <a:ea typeface="Times New Roman" panose="02020603050405020304" pitchFamily="18" charset="0"/>
              </a:rPr>
              <a:t>х.Решетовка</a:t>
            </a:r>
            <a:r>
              <a:rPr lang="ru-RU" sz="1200" dirty="0">
                <a:solidFill>
                  <a:schemeClr val="bg2">
                    <a:lumMod val="50000"/>
                  </a:schemeClr>
                </a:solidFill>
                <a:latin typeface="Times New Roman" panose="02020603050405020304" pitchFamily="18" charset="0"/>
                <a:ea typeface="Times New Roman" panose="02020603050405020304" pitchFamily="18" charset="0"/>
              </a:rPr>
              <a:t> добывают воду из скважин, а также берут из общественных колодцев. В вышеназванных населенных пунктах осуществляется подвоз питьевой воды  автоцистерной.</a:t>
            </a:r>
          </a:p>
          <a:p>
            <a:pPr indent="449580" algn="just">
              <a:spcAft>
                <a:spcPts val="0"/>
              </a:spcAft>
            </a:pPr>
            <a:r>
              <a:rPr lang="ru-RU" sz="1200" dirty="0">
                <a:solidFill>
                  <a:schemeClr val="bg2">
                    <a:lumMod val="50000"/>
                  </a:schemeClr>
                </a:solidFill>
                <a:latin typeface="Times New Roman" panose="02020603050405020304" pitchFamily="18" charset="0"/>
                <a:ea typeface="Times New Roman" panose="02020603050405020304" pitchFamily="18" charset="0"/>
              </a:rPr>
              <a:t>Основной источник электроснабжения – подстанция «</a:t>
            </a:r>
            <a:r>
              <a:rPr lang="ru-RU" sz="1200" dirty="0" err="1">
                <a:solidFill>
                  <a:schemeClr val="bg2">
                    <a:lumMod val="50000"/>
                  </a:schemeClr>
                </a:solidFill>
                <a:latin typeface="Times New Roman" panose="02020603050405020304" pitchFamily="18" charset="0"/>
                <a:ea typeface="Times New Roman" panose="02020603050405020304" pitchFamily="18" charset="0"/>
              </a:rPr>
              <a:t>Лысогорская</a:t>
            </a:r>
            <a:r>
              <a:rPr lang="ru-RU" sz="1200" dirty="0">
                <a:solidFill>
                  <a:schemeClr val="bg2">
                    <a:lumMod val="50000"/>
                  </a:schemeClr>
                </a:solidFill>
                <a:latin typeface="Times New Roman" panose="02020603050405020304" pitchFamily="18" charset="0"/>
                <a:ea typeface="Times New Roman" panose="02020603050405020304" pitchFamily="18" charset="0"/>
              </a:rPr>
              <a:t>» 35/10 кВ, подстанция «Новиковская» 110/35/10 кВ, подстанция «Искра»  110/6/10 кВ расположенная на территории </a:t>
            </a:r>
            <a:r>
              <a:rPr lang="ru-RU" sz="1200" dirty="0" err="1">
                <a:solidFill>
                  <a:schemeClr val="bg2">
                    <a:lumMod val="50000"/>
                  </a:schemeClr>
                </a:solidFill>
                <a:latin typeface="Times New Roman" panose="02020603050405020304" pitchFamily="18" charset="0"/>
                <a:ea typeface="Times New Roman" panose="02020603050405020304" pitchFamily="18" charset="0"/>
              </a:rPr>
              <a:t>Лысогорского</a:t>
            </a:r>
            <a:r>
              <a:rPr lang="ru-RU" sz="1200" dirty="0">
                <a:solidFill>
                  <a:schemeClr val="bg2">
                    <a:lumMod val="50000"/>
                  </a:schemeClr>
                </a:solidFill>
                <a:latin typeface="Times New Roman" panose="02020603050405020304" pitchFamily="18" charset="0"/>
                <a:ea typeface="Times New Roman" panose="02020603050405020304" pitchFamily="18" charset="0"/>
              </a:rPr>
              <a:t> сельского поселения. </a:t>
            </a:r>
          </a:p>
          <a:p>
            <a:r>
              <a:rPr lang="ru-RU" sz="1200" dirty="0">
                <a:solidFill>
                  <a:schemeClr val="bg2">
                    <a:lumMod val="50000"/>
                  </a:schemeClr>
                </a:solidFill>
                <a:latin typeface="Times New Roman" panose="02020603050405020304" pitchFamily="18" charset="0"/>
              </a:rPr>
              <a:t>Газоснабжение населенных пунктов осуществляется природным газом по газопроводам среднего и низкого давления. Протяженность газопроводов 22416,65 км, % газификации (от числа домовладений)</a:t>
            </a:r>
          </a:p>
          <a:p>
            <a:r>
              <a:rPr lang="ru-RU" sz="1200" dirty="0">
                <a:solidFill>
                  <a:schemeClr val="bg2">
                    <a:lumMod val="50000"/>
                  </a:schemeClr>
                </a:solidFill>
                <a:latin typeface="Times New Roman" panose="02020603050405020304" pitchFamily="18" charset="0"/>
              </a:rPr>
              <a:t>69,2%.</a:t>
            </a:r>
            <a:endParaRPr lang="ru-RU" sz="1200" dirty="0">
              <a:solidFill>
                <a:schemeClr val="bg2">
                  <a:lumMod val="50000"/>
                </a:schemeClr>
              </a:solidFill>
              <a:latin typeface="Times New Roman" panose="02020603050405020304" pitchFamily="18" charset="0"/>
              <a:ea typeface="Times New Roman" panose="02020603050405020304" pitchFamily="18" charset="0"/>
            </a:endParaRPr>
          </a:p>
          <a:p>
            <a:pPr indent="449580" algn="just">
              <a:spcAft>
                <a:spcPts val="0"/>
              </a:spcAft>
            </a:pPr>
            <a:r>
              <a:rPr lang="ru-RU" sz="1200" dirty="0">
                <a:solidFill>
                  <a:schemeClr val="bg2">
                    <a:lumMod val="50000"/>
                  </a:schemeClr>
                </a:solidFill>
                <a:latin typeface="Times New Roman" panose="02020603050405020304" pitchFamily="18" charset="0"/>
                <a:ea typeface="Times New Roman" panose="02020603050405020304" pitchFamily="18" charset="0"/>
              </a:rPr>
              <a:t>По территории </a:t>
            </a:r>
            <a:r>
              <a:rPr lang="ru-RU" sz="1200" dirty="0" err="1">
                <a:solidFill>
                  <a:schemeClr val="bg2">
                    <a:lumMod val="50000"/>
                  </a:schemeClr>
                </a:solidFill>
                <a:latin typeface="Times New Roman" panose="02020603050405020304" pitchFamily="18" charset="0"/>
                <a:ea typeface="Times New Roman" panose="02020603050405020304" pitchFamily="18" charset="0"/>
              </a:rPr>
              <a:t>Лысогорского</a:t>
            </a:r>
            <a:r>
              <a:rPr lang="ru-RU" sz="1200" dirty="0">
                <a:solidFill>
                  <a:schemeClr val="bg2">
                    <a:lumMod val="50000"/>
                  </a:schemeClr>
                </a:solidFill>
                <a:latin typeface="Times New Roman" panose="02020603050405020304" pitchFamily="18" charset="0"/>
                <a:ea typeface="Times New Roman" panose="02020603050405020304" pitchFamily="18" charset="0"/>
              </a:rPr>
              <a:t> сельского поселения проходит транзитная ВЛ-330 кВ, связывающая узлы Новочеркасска и ДНР.</a:t>
            </a:r>
          </a:p>
          <a:p>
            <a:pPr indent="449580" algn="just"/>
            <a:r>
              <a:rPr lang="ru-RU" sz="1200" dirty="0">
                <a:solidFill>
                  <a:schemeClr val="bg2">
                    <a:lumMod val="50000"/>
                  </a:schemeClr>
                </a:solidFill>
                <a:latin typeface="Times New Roman" panose="02020603050405020304" pitchFamily="18" charset="0"/>
              </a:rPr>
              <a:t>Населенные пункты поселения связаны между собой автобусным сообщением. Маршрут автобуса проходит по автомобильной дороге регионального значения общего пользования «с.Самбек – пос. Матвеев Курган – с.Куйбышево – г. Снежное (до границы Украины)» - </a:t>
            </a:r>
            <a:r>
              <a:rPr lang="ru-RU" sz="1200" dirty="0" err="1">
                <a:solidFill>
                  <a:schemeClr val="bg2">
                    <a:lumMod val="50000"/>
                  </a:schemeClr>
                </a:solidFill>
                <a:latin typeface="Times New Roman" panose="02020603050405020304" pitchFamily="18" charset="0"/>
              </a:rPr>
              <a:t>с.Новоспасовка</a:t>
            </a:r>
            <a:r>
              <a:rPr lang="ru-RU" sz="1200" dirty="0">
                <a:solidFill>
                  <a:schemeClr val="bg2">
                    <a:lumMod val="50000"/>
                  </a:schemeClr>
                </a:solidFill>
                <a:latin typeface="Times New Roman" panose="02020603050405020304" pitchFamily="18" charset="0"/>
              </a:rPr>
              <a:t> – </a:t>
            </a:r>
            <a:r>
              <a:rPr lang="ru-RU" sz="1200" dirty="0" err="1">
                <a:solidFill>
                  <a:schemeClr val="bg2">
                    <a:lumMod val="50000"/>
                  </a:schemeClr>
                </a:solidFill>
                <a:latin typeface="Times New Roman" panose="02020603050405020304" pitchFamily="18" charset="0"/>
              </a:rPr>
              <a:t>с.Лысогорка</a:t>
            </a:r>
            <a:r>
              <a:rPr lang="ru-RU" sz="1200" dirty="0">
                <a:solidFill>
                  <a:schemeClr val="bg2">
                    <a:lumMod val="50000"/>
                  </a:schemeClr>
                </a:solidFill>
                <a:latin typeface="Times New Roman" panose="02020603050405020304" pitchFamily="18" charset="0"/>
              </a:rPr>
              <a:t> – </a:t>
            </a:r>
            <a:r>
              <a:rPr lang="ru-RU" sz="1200" dirty="0" err="1">
                <a:solidFill>
                  <a:schemeClr val="bg2">
                    <a:lumMod val="50000"/>
                  </a:schemeClr>
                </a:solidFill>
                <a:latin typeface="Times New Roman" panose="02020603050405020304" pitchFamily="18" charset="0"/>
              </a:rPr>
              <a:t>с.Каршенно-Аненка</a:t>
            </a:r>
            <a:endParaRPr lang="ru-RU" sz="1200" dirty="0"/>
          </a:p>
        </p:txBody>
      </p:sp>
      <p:pic>
        <p:nvPicPr>
          <p:cNvPr id="32770" name="Picture 2" descr="C:\Users\Виктория\Desktop\фото дороги\IMG_5573.JPG"/>
          <p:cNvPicPr>
            <a:picLocks noChangeAspect="1" noChangeArrowheads="1"/>
          </p:cNvPicPr>
          <p:nvPr/>
        </p:nvPicPr>
        <p:blipFill>
          <a:blip r:embed="rId2"/>
          <a:srcRect/>
          <a:stretch>
            <a:fillRect/>
          </a:stretch>
        </p:blipFill>
        <p:spPr bwMode="auto">
          <a:xfrm>
            <a:off x="1840675" y="3277590"/>
            <a:ext cx="8514608" cy="2743200"/>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normAutofit fontScale="70000" lnSpcReduction="20000"/>
          </a:bodyPr>
          <a:lstStyle/>
          <a:p>
            <a:r>
              <a:rPr lang="ru-RU" b="1" dirty="0">
                <a:latin typeface="Times New Roman" panose="02020603050405020304" pitchFamily="18" charset="0"/>
                <a:cs typeface="Times New Roman" panose="02020603050405020304" pitchFamily="18" charset="0"/>
              </a:rPr>
              <a:t>             Подготовка Инвестиционного паспорта </a:t>
            </a:r>
            <a:r>
              <a:rPr lang="ru-RU" b="1" dirty="0" err="1">
                <a:latin typeface="Times New Roman" panose="02020603050405020304" pitchFamily="18" charset="0"/>
                <a:cs typeface="Times New Roman" panose="02020603050405020304" pitchFamily="18" charset="0"/>
              </a:rPr>
              <a:t>Лысогорского</a:t>
            </a:r>
            <a:r>
              <a:rPr lang="ru-RU" b="1" dirty="0">
                <a:latin typeface="Times New Roman" panose="02020603050405020304" pitchFamily="18" charset="0"/>
                <a:cs typeface="Times New Roman" panose="02020603050405020304" pitchFamily="18" charset="0"/>
              </a:rPr>
              <a:t> сельского поселения – это обращение к широкому кругу представителей бизнеса и кредитных организаций с предложениями о сотрудничестве в целях обеспечения роста экономики и повышения качества жизни населения. </a:t>
            </a:r>
            <a:br>
              <a:rPr lang="ru-RU" b="1" dirty="0">
                <a:latin typeface="Times New Roman" panose="02020603050405020304" pitchFamily="18" charset="0"/>
                <a:cs typeface="Times New Roman" panose="02020603050405020304" pitchFamily="18" charset="0"/>
              </a:rPr>
            </a:br>
            <a:r>
              <a:rPr lang="ru-RU" b="1" dirty="0">
                <a:latin typeface="Times New Roman" panose="02020603050405020304" pitchFamily="18" charset="0"/>
                <a:cs typeface="Times New Roman" panose="02020603050405020304" pitchFamily="18" charset="0"/>
              </a:rPr>
              <a:t>Наше поселение не может не заинтересовать инвесторов, которые осуществляют деятельность в сфере сельского хозяйства, перерабатывающего производства и туризма – для этого в поселении имеется большой природный и производственный потенциал. </a:t>
            </a:r>
            <a:br>
              <a:rPr lang="ru-RU" b="1" dirty="0">
                <a:latin typeface="Times New Roman" panose="02020603050405020304" pitchFamily="18" charset="0"/>
                <a:cs typeface="Times New Roman" panose="02020603050405020304" pitchFamily="18" charset="0"/>
              </a:rPr>
            </a:br>
            <a:r>
              <a:rPr lang="ru-RU" b="1" dirty="0">
                <a:latin typeface="Times New Roman" panose="02020603050405020304" pitchFamily="18" charset="0"/>
                <a:cs typeface="Times New Roman" panose="02020603050405020304" pitchFamily="18" charset="0"/>
              </a:rPr>
              <a:t>            Администрация поселения готова оказать информационную и организационную помощь в создании предприятий по производству топлива из отходов сельскохозяйственной продукции, малых локальных предприятий, специализирующихся на хранении зерна, переработке молочной и мясной продукции, выращивании и реализации лекарственных растений. </a:t>
            </a:r>
            <a:br>
              <a:rPr lang="ru-RU" b="1" dirty="0">
                <a:latin typeface="Times New Roman" panose="02020603050405020304" pitchFamily="18" charset="0"/>
                <a:cs typeface="Times New Roman" panose="02020603050405020304" pitchFamily="18" charset="0"/>
              </a:rPr>
            </a:br>
            <a:r>
              <a:rPr lang="ru-RU" b="1" dirty="0">
                <a:latin typeface="Times New Roman" panose="02020603050405020304" pitchFamily="18" charset="0"/>
                <a:cs typeface="Times New Roman" panose="02020603050405020304" pitchFamily="18" charset="0"/>
              </a:rPr>
              <a:t>           Мы готовы рассмотреть различные варианты привлечения средств инвесторов, обеспечить заинтересованное сопровождение предлагаемых проектов. </a:t>
            </a:r>
            <a:br>
              <a:rPr lang="ru-RU" b="1" dirty="0">
                <a:latin typeface="Times New Roman" panose="02020603050405020304" pitchFamily="18" charset="0"/>
                <a:cs typeface="Times New Roman" panose="02020603050405020304" pitchFamily="18" charset="0"/>
              </a:rPr>
            </a:br>
            <a:r>
              <a:rPr lang="ru-RU" b="1" dirty="0">
                <a:latin typeface="Times New Roman" panose="02020603050405020304" pitchFamily="18" charset="0"/>
                <a:cs typeface="Times New Roman" panose="02020603050405020304" pitchFamily="18" charset="0"/>
              </a:rPr>
              <a:t>           Ждём интересных предложений от надёжных партнёров! </a:t>
            </a:r>
            <a:br>
              <a:rPr lang="ru-RU" b="1" dirty="0">
                <a:latin typeface="Times New Roman" panose="02020603050405020304" pitchFamily="18" charset="0"/>
                <a:cs typeface="Times New Roman" panose="02020603050405020304" pitchFamily="18" charset="0"/>
              </a:rPr>
            </a:br>
            <a:br>
              <a:rPr lang="ru-RU" b="1" dirty="0">
                <a:latin typeface="Times New Roman" panose="02020603050405020304" pitchFamily="18" charset="0"/>
                <a:cs typeface="Times New Roman" panose="02020603050405020304" pitchFamily="18" charset="0"/>
              </a:rPr>
            </a:br>
            <a:br>
              <a:rPr lang="ru-RU" b="1" dirty="0">
                <a:latin typeface="Times New Roman" panose="02020603050405020304" pitchFamily="18" charset="0"/>
                <a:cs typeface="Times New Roman" panose="02020603050405020304" pitchFamily="18" charset="0"/>
              </a:rPr>
            </a:br>
            <a:r>
              <a:rPr lang="ru-RU" b="1" dirty="0">
                <a:latin typeface="Times New Roman" panose="02020603050405020304" pitchFamily="18" charset="0"/>
                <a:cs typeface="Times New Roman" panose="02020603050405020304" pitchFamily="18" charset="0"/>
              </a:rPr>
              <a:t>С уважением, </a:t>
            </a:r>
          </a:p>
          <a:p>
            <a:r>
              <a:rPr lang="ru-RU" b="1" dirty="0">
                <a:latin typeface="Times New Roman" panose="02020603050405020304" pitchFamily="18" charset="0"/>
                <a:cs typeface="Times New Roman" panose="02020603050405020304" pitchFamily="18" charset="0"/>
              </a:rPr>
              <a:t>Глава Администрации </a:t>
            </a:r>
            <a:r>
              <a:rPr lang="ru-RU" b="1" dirty="0" err="1">
                <a:latin typeface="Times New Roman" panose="02020603050405020304" pitchFamily="18" charset="0"/>
                <a:cs typeface="Times New Roman" panose="02020603050405020304" pitchFamily="18" charset="0"/>
              </a:rPr>
              <a:t>Лысогорского</a:t>
            </a:r>
            <a:r>
              <a:rPr lang="ru-RU" b="1" dirty="0">
                <a:latin typeface="Times New Roman" panose="02020603050405020304" pitchFamily="18" charset="0"/>
                <a:cs typeface="Times New Roman" panose="02020603050405020304" pitchFamily="18" charset="0"/>
              </a:rPr>
              <a:t> сельского поселения   </a:t>
            </a:r>
            <a:r>
              <a:rPr lang="ru-RU" b="1" dirty="0" err="1">
                <a:latin typeface="Times New Roman" panose="02020603050405020304" pitchFamily="18" charset="0"/>
                <a:cs typeface="Times New Roman" panose="02020603050405020304" pitchFamily="18" charset="0"/>
              </a:rPr>
              <a:t>Бошкова</a:t>
            </a:r>
            <a:r>
              <a:rPr lang="ru-RU" b="1" dirty="0">
                <a:latin typeface="Times New Roman" panose="02020603050405020304" pitchFamily="18" charset="0"/>
                <a:cs typeface="Times New Roman" panose="02020603050405020304" pitchFamily="18" charset="0"/>
              </a:rPr>
              <a:t> Наталья Витальевна</a:t>
            </a:r>
          </a:p>
          <a:p>
            <a:endParaRPr lang="ru-RU" dirty="0"/>
          </a:p>
        </p:txBody>
      </p:sp>
      <p:pic>
        <p:nvPicPr>
          <p:cNvPr id="5" name="Рисунок 4"/>
          <p:cNvPicPr>
            <a:picLocks noChangeAspect="1"/>
          </p:cNvPicPr>
          <p:nvPr/>
        </p:nvPicPr>
        <p:blipFill>
          <a:blip r:embed="rId2"/>
          <a:stretch>
            <a:fillRect/>
          </a:stretch>
        </p:blipFill>
        <p:spPr>
          <a:xfrm>
            <a:off x="684212" y="3984771"/>
            <a:ext cx="10733205" cy="2865972"/>
          </a:xfrm>
          <a:prstGeom prst="rect">
            <a:avLst/>
          </a:prstGeom>
        </p:spPr>
      </p:pic>
    </p:spTree>
    <p:extLst>
      <p:ext uri="{BB962C8B-B14F-4D97-AF65-F5344CB8AC3E}">
        <p14:creationId xmlns:p14="http://schemas.microsoft.com/office/powerpoint/2010/main" val="2568474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9320" y="0"/>
            <a:ext cx="8534400" cy="1377064"/>
          </a:xfrm>
        </p:spPr>
        <p:txBody>
          <a:bodyPr>
            <a:normAutofit/>
          </a:bodyPr>
          <a:lstStyle/>
          <a:p>
            <a:r>
              <a:rPr lang="ru-RU" sz="2600" b="1" i="1" dirty="0">
                <a:latin typeface="Times New Roman" panose="02020603050405020304" pitchFamily="18" charset="0"/>
                <a:cs typeface="Times New Roman" panose="02020603050405020304" pitchFamily="18" charset="0"/>
              </a:rPr>
              <a:t>Лысогорское сельское поселение</a:t>
            </a:r>
          </a:p>
        </p:txBody>
      </p:sp>
      <p:pic>
        <p:nvPicPr>
          <p:cNvPr id="6" name="Объект 5"/>
          <p:cNvPicPr>
            <a:picLocks noGrp="1" noChangeAspect="1"/>
          </p:cNvPicPr>
          <p:nvPr>
            <p:ph sz="half" idx="1"/>
          </p:nvPr>
        </p:nvPicPr>
        <p:blipFill>
          <a:blip r:embed="rId2"/>
          <a:stretch>
            <a:fillRect/>
          </a:stretch>
        </p:blipFill>
        <p:spPr>
          <a:xfrm>
            <a:off x="449320" y="1096805"/>
            <a:ext cx="4911245" cy="3543853"/>
          </a:xfrm>
          <a:effectLst>
            <a:softEdge rad="127000"/>
          </a:effectLst>
        </p:spPr>
      </p:pic>
      <p:sp>
        <p:nvSpPr>
          <p:cNvPr id="8" name="Объект 7"/>
          <p:cNvSpPr>
            <a:spLocks noGrp="1"/>
          </p:cNvSpPr>
          <p:nvPr>
            <p:ph sz="half" idx="2"/>
          </p:nvPr>
        </p:nvSpPr>
        <p:spPr>
          <a:xfrm>
            <a:off x="5553512" y="1096805"/>
            <a:ext cx="5914238" cy="3762123"/>
          </a:xfrm>
        </p:spPr>
        <p:txBody>
          <a:bodyPr>
            <a:normAutofit fontScale="77500" lnSpcReduction="20000"/>
          </a:bodyPr>
          <a:lstStyle/>
          <a:p>
            <a:pPr marL="0" indent="0" algn="just">
              <a:lnSpc>
                <a:spcPct val="120000"/>
              </a:lnSpc>
              <a:spcBef>
                <a:spcPts val="0"/>
              </a:spcBef>
              <a:spcAft>
                <a:spcPts val="0"/>
              </a:spcAft>
              <a:buNone/>
            </a:pPr>
            <a:r>
              <a:rPr lang="ru-RU" dirty="0"/>
              <a:t>	</a:t>
            </a:r>
            <a:r>
              <a:rPr lang="ru-RU" sz="1700" dirty="0">
                <a:solidFill>
                  <a:schemeClr val="bg2">
                    <a:lumMod val="50000"/>
                  </a:schemeClr>
                </a:solidFill>
                <a:latin typeface="Times New Roman" panose="02020603050405020304" pitchFamily="18" charset="0"/>
                <a:cs typeface="Times New Roman" panose="02020603050405020304" pitchFamily="18" charset="0"/>
              </a:rPr>
              <a:t>Лысогорское сельское поселение является сельским поселением в составе муниципального образования «Куйбышевский район», расположенного на территории Ростовской области. </a:t>
            </a:r>
          </a:p>
          <a:p>
            <a:pPr marL="0" indent="0" algn="just">
              <a:lnSpc>
                <a:spcPct val="120000"/>
              </a:lnSpc>
              <a:spcBef>
                <a:spcPts val="0"/>
              </a:spcBef>
              <a:spcAft>
                <a:spcPts val="0"/>
              </a:spcAft>
              <a:buNone/>
            </a:pPr>
            <a:r>
              <a:rPr lang="ru-RU" sz="1700" dirty="0">
                <a:solidFill>
                  <a:schemeClr val="bg2">
                    <a:lumMod val="50000"/>
                  </a:schemeClr>
                </a:solidFill>
                <a:latin typeface="Times New Roman" panose="02020603050405020304" pitchFamily="18" charset="0"/>
                <a:cs typeface="Times New Roman" panose="02020603050405020304" pitchFamily="18" charset="0"/>
              </a:rPr>
              <a:t>	В состав Лысогорского сельского поселения входят 6 населенных пунктов:</a:t>
            </a:r>
          </a:p>
          <a:p>
            <a:pPr marL="0" indent="0">
              <a:lnSpc>
                <a:spcPct val="120000"/>
              </a:lnSpc>
              <a:spcBef>
                <a:spcPts val="0"/>
              </a:spcBef>
              <a:spcAft>
                <a:spcPts val="0"/>
              </a:spcAft>
              <a:buNone/>
            </a:pPr>
            <a:r>
              <a:rPr lang="ru-RU" sz="1700" dirty="0">
                <a:solidFill>
                  <a:schemeClr val="bg2">
                    <a:lumMod val="50000"/>
                  </a:schemeClr>
                </a:solidFill>
                <a:latin typeface="Times New Roman" panose="02020603050405020304" pitchFamily="18" charset="0"/>
                <a:cs typeface="Times New Roman" panose="02020603050405020304" pitchFamily="18" charset="0"/>
              </a:rPr>
              <a:t>1) село Лысогорка;</a:t>
            </a:r>
          </a:p>
          <a:p>
            <a:pPr marL="0" indent="0">
              <a:lnSpc>
                <a:spcPct val="120000"/>
              </a:lnSpc>
              <a:spcBef>
                <a:spcPts val="0"/>
              </a:spcBef>
              <a:spcAft>
                <a:spcPts val="0"/>
              </a:spcAft>
              <a:buNone/>
            </a:pPr>
            <a:r>
              <a:rPr lang="ru-RU" sz="1700" dirty="0">
                <a:solidFill>
                  <a:schemeClr val="bg2">
                    <a:lumMod val="50000"/>
                  </a:schemeClr>
                </a:solidFill>
                <a:latin typeface="Times New Roman" panose="02020603050405020304" pitchFamily="18" charset="0"/>
                <a:cs typeface="Times New Roman" panose="02020603050405020304" pitchFamily="18" charset="0"/>
              </a:rPr>
              <a:t>2) хутор Крюково;</a:t>
            </a:r>
          </a:p>
          <a:p>
            <a:pPr marL="0" indent="0">
              <a:lnSpc>
                <a:spcPct val="120000"/>
              </a:lnSpc>
              <a:spcBef>
                <a:spcPts val="0"/>
              </a:spcBef>
              <a:spcAft>
                <a:spcPts val="0"/>
              </a:spcAft>
              <a:buNone/>
            </a:pPr>
            <a:r>
              <a:rPr lang="ru-RU" sz="1700" dirty="0">
                <a:solidFill>
                  <a:schemeClr val="bg2">
                    <a:lumMod val="50000"/>
                  </a:schemeClr>
                </a:solidFill>
                <a:latin typeface="Times New Roman" panose="02020603050405020304" pitchFamily="18" charset="0"/>
                <a:cs typeface="Times New Roman" panose="02020603050405020304" pitchFamily="18" charset="0"/>
              </a:rPr>
              <a:t>3) село Новиковка;</a:t>
            </a:r>
          </a:p>
          <a:p>
            <a:pPr marL="0" indent="0">
              <a:lnSpc>
                <a:spcPct val="120000"/>
              </a:lnSpc>
              <a:spcBef>
                <a:spcPts val="0"/>
              </a:spcBef>
              <a:spcAft>
                <a:spcPts val="0"/>
              </a:spcAft>
              <a:buNone/>
            </a:pPr>
            <a:r>
              <a:rPr lang="ru-RU" sz="1700" dirty="0">
                <a:solidFill>
                  <a:schemeClr val="bg2">
                    <a:lumMod val="50000"/>
                  </a:schemeClr>
                </a:solidFill>
                <a:latin typeface="Times New Roman" panose="02020603050405020304" pitchFamily="18" charset="0"/>
                <a:cs typeface="Times New Roman" panose="02020603050405020304" pitchFamily="18" charset="0"/>
              </a:rPr>
              <a:t>4) село </a:t>
            </a:r>
            <a:r>
              <a:rPr lang="ru-RU" sz="1700" dirty="0" err="1">
                <a:solidFill>
                  <a:schemeClr val="bg2">
                    <a:lumMod val="50000"/>
                  </a:schemeClr>
                </a:solidFill>
                <a:latin typeface="Times New Roman" panose="02020603050405020304" pitchFamily="18" charset="0"/>
                <a:cs typeface="Times New Roman" panose="02020603050405020304" pitchFamily="18" charset="0"/>
              </a:rPr>
              <a:t>Новоспасовка</a:t>
            </a:r>
            <a:r>
              <a:rPr lang="ru-RU" sz="1700" dirty="0">
                <a:solidFill>
                  <a:schemeClr val="bg2">
                    <a:lumMod val="50000"/>
                  </a:schemeClr>
                </a:solidFill>
                <a:latin typeface="Times New Roman" panose="02020603050405020304" pitchFamily="18" charset="0"/>
                <a:cs typeface="Times New Roman" panose="02020603050405020304" pitchFamily="18" charset="0"/>
              </a:rPr>
              <a:t>;</a:t>
            </a:r>
          </a:p>
          <a:p>
            <a:pPr marL="0" indent="0">
              <a:lnSpc>
                <a:spcPct val="120000"/>
              </a:lnSpc>
              <a:spcBef>
                <a:spcPts val="0"/>
              </a:spcBef>
              <a:spcAft>
                <a:spcPts val="0"/>
              </a:spcAft>
              <a:buNone/>
            </a:pPr>
            <a:r>
              <a:rPr lang="ru-RU" sz="1700" dirty="0">
                <a:solidFill>
                  <a:schemeClr val="bg2">
                    <a:lumMod val="50000"/>
                  </a:schemeClr>
                </a:solidFill>
                <a:latin typeface="Times New Roman" panose="02020603050405020304" pitchFamily="18" charset="0"/>
                <a:cs typeface="Times New Roman" panose="02020603050405020304" pitchFamily="18" charset="0"/>
              </a:rPr>
              <a:t>5) хутор </a:t>
            </a:r>
            <a:r>
              <a:rPr lang="ru-RU" sz="1700" dirty="0" err="1">
                <a:solidFill>
                  <a:schemeClr val="bg2">
                    <a:lumMod val="50000"/>
                  </a:schemeClr>
                </a:solidFill>
                <a:latin typeface="Times New Roman" panose="02020603050405020304" pitchFamily="18" charset="0"/>
                <a:cs typeface="Times New Roman" panose="02020603050405020304" pitchFamily="18" charset="0"/>
              </a:rPr>
              <a:t>Решетовка</a:t>
            </a:r>
            <a:r>
              <a:rPr lang="ru-RU" sz="1700" dirty="0">
                <a:solidFill>
                  <a:schemeClr val="bg2">
                    <a:lumMod val="50000"/>
                  </a:schemeClr>
                </a:solidFill>
                <a:latin typeface="Times New Roman" panose="02020603050405020304" pitchFamily="18" charset="0"/>
                <a:cs typeface="Times New Roman" panose="02020603050405020304" pitchFamily="18" charset="0"/>
              </a:rPr>
              <a:t>;</a:t>
            </a:r>
          </a:p>
          <a:p>
            <a:pPr marL="0" indent="0">
              <a:lnSpc>
                <a:spcPct val="120000"/>
              </a:lnSpc>
              <a:spcBef>
                <a:spcPts val="0"/>
              </a:spcBef>
              <a:spcAft>
                <a:spcPts val="0"/>
              </a:spcAft>
              <a:buNone/>
            </a:pPr>
            <a:r>
              <a:rPr lang="ru-RU" sz="1700" dirty="0">
                <a:solidFill>
                  <a:schemeClr val="bg2">
                    <a:lumMod val="50000"/>
                  </a:schemeClr>
                </a:solidFill>
                <a:latin typeface="Times New Roman" panose="02020603050405020304" pitchFamily="18" charset="0"/>
                <a:cs typeface="Times New Roman" panose="02020603050405020304" pitchFamily="18" charset="0"/>
              </a:rPr>
              <a:t>6) хутор Русско-Сидоровка.</a:t>
            </a:r>
          </a:p>
          <a:p>
            <a:pPr marL="0" indent="0">
              <a:lnSpc>
                <a:spcPct val="120000"/>
              </a:lnSpc>
              <a:spcBef>
                <a:spcPts val="0"/>
              </a:spcBef>
              <a:spcAft>
                <a:spcPts val="0"/>
              </a:spcAft>
              <a:buNone/>
            </a:pPr>
            <a:r>
              <a:rPr lang="ru-RU" sz="1700" dirty="0">
                <a:solidFill>
                  <a:schemeClr val="bg2">
                    <a:lumMod val="50000"/>
                  </a:schemeClr>
                </a:solidFill>
                <a:latin typeface="Times New Roman" panose="02020603050405020304" pitchFamily="18" charset="0"/>
                <a:cs typeface="Times New Roman" panose="02020603050405020304" pitchFamily="18" charset="0"/>
              </a:rPr>
              <a:t>	Административный центр – село </a:t>
            </a:r>
            <a:r>
              <a:rPr lang="ru-RU" sz="1700" dirty="0" err="1">
                <a:solidFill>
                  <a:schemeClr val="bg2">
                    <a:lumMod val="50000"/>
                  </a:schemeClr>
                </a:solidFill>
                <a:latin typeface="Times New Roman" panose="02020603050405020304" pitchFamily="18" charset="0"/>
                <a:cs typeface="Times New Roman" panose="02020603050405020304" pitchFamily="18" charset="0"/>
              </a:rPr>
              <a:t>Лысогорка</a:t>
            </a:r>
            <a:r>
              <a:rPr lang="ru-RU" sz="1700" dirty="0">
                <a:solidFill>
                  <a:schemeClr val="bg2">
                    <a:lumMod val="50000"/>
                  </a:schemeClr>
                </a:solidFill>
                <a:latin typeface="Times New Roman" panose="02020603050405020304" pitchFamily="18" charset="0"/>
                <a:cs typeface="Times New Roman" panose="02020603050405020304" pitchFamily="18" charset="0"/>
              </a:rPr>
              <a:t> находится на расстоянии 35 км от районного центра. Ближайшая станция железной дороги расположена в посёлке Матвеев-Курган в 45км. Общая площадь территории муниципального образования составляет 230,87 </a:t>
            </a:r>
            <a:r>
              <a:rPr lang="ru-RU" sz="1700" dirty="0" err="1">
                <a:solidFill>
                  <a:schemeClr val="bg2">
                    <a:lumMod val="50000"/>
                  </a:schemeClr>
                </a:solidFill>
                <a:latin typeface="Times New Roman" panose="02020603050405020304" pitchFamily="18" charset="0"/>
                <a:cs typeface="Times New Roman" panose="02020603050405020304" pitchFamily="18" charset="0"/>
              </a:rPr>
              <a:t>кв.км</a:t>
            </a:r>
            <a:r>
              <a:rPr lang="ru-RU" sz="1700" dirty="0">
                <a:solidFill>
                  <a:schemeClr val="bg2">
                    <a:lumMod val="50000"/>
                  </a:schemeClr>
                </a:solidFill>
                <a:latin typeface="Times New Roman" panose="02020603050405020304" pitchFamily="18" charset="0"/>
                <a:cs typeface="Times New Roman" panose="02020603050405020304" pitchFamily="18" charset="0"/>
              </a:rPr>
              <a:t>.</a:t>
            </a:r>
          </a:p>
          <a:p>
            <a:pPr marL="0" indent="0">
              <a:lnSpc>
                <a:spcPct val="120000"/>
              </a:lnSpc>
              <a:spcBef>
                <a:spcPts val="0"/>
              </a:spcBef>
              <a:spcAft>
                <a:spcPts val="0"/>
              </a:spcAft>
              <a:buNone/>
            </a:pPr>
            <a:r>
              <a:rPr lang="ru-RU" sz="1700" dirty="0">
                <a:solidFill>
                  <a:schemeClr val="bg2">
                    <a:lumMod val="50000"/>
                  </a:schemeClr>
                </a:solidFill>
                <a:latin typeface="Times New Roman" panose="02020603050405020304" pitchFamily="18" charset="0"/>
                <a:cs typeface="Times New Roman" panose="02020603050405020304" pitchFamily="18" charset="0"/>
              </a:rPr>
              <a:t>           Численность населения 2739 чел.</a:t>
            </a:r>
          </a:p>
          <a:p>
            <a:pPr marL="0" indent="0">
              <a:lnSpc>
                <a:spcPct val="120000"/>
              </a:lnSpc>
              <a:spcBef>
                <a:spcPts val="0"/>
              </a:spcBef>
              <a:spcAft>
                <a:spcPts val="0"/>
              </a:spcAft>
              <a:buNone/>
            </a:pPr>
            <a:r>
              <a:rPr lang="ru-RU" sz="1700" dirty="0">
                <a:solidFill>
                  <a:schemeClr val="bg2">
                    <a:lumMod val="50000"/>
                  </a:schemeClr>
                </a:solidFill>
                <a:latin typeface="Times New Roman" panose="02020603050405020304" pitchFamily="18" charset="0"/>
                <a:cs typeface="Times New Roman" panose="02020603050405020304" pitchFamily="18" charset="0"/>
              </a:rPr>
              <a:t>	Сообщение с соседними населенными пунктами осуществляется по автомобильным дорогам. </a:t>
            </a:r>
          </a:p>
          <a:p>
            <a:endParaRPr lang="ru-RU" sz="1400" dirty="0"/>
          </a:p>
        </p:txBody>
      </p:sp>
      <p:sp>
        <p:nvSpPr>
          <p:cNvPr id="9" name="TextBox 8"/>
          <p:cNvSpPr txBox="1"/>
          <p:nvPr/>
        </p:nvSpPr>
        <p:spPr>
          <a:xfrm>
            <a:off x="812608" y="4623430"/>
            <a:ext cx="4740904" cy="430887"/>
          </a:xfrm>
          <a:prstGeom prst="rect">
            <a:avLst/>
          </a:prstGeom>
          <a:noFill/>
        </p:spPr>
        <p:txBody>
          <a:bodyPr wrap="square" rtlCol="0">
            <a:spAutoFit/>
          </a:bodyPr>
          <a:lstStyle/>
          <a:p>
            <a:pPr algn="r"/>
            <a:r>
              <a:rPr lang="ru-RU" sz="1100" dirty="0">
                <a:solidFill>
                  <a:schemeClr val="bg2">
                    <a:lumMod val="50000"/>
                  </a:schemeClr>
                </a:solidFill>
              </a:rPr>
              <a:t>Здание Администрации </a:t>
            </a:r>
          </a:p>
          <a:p>
            <a:pPr algn="r"/>
            <a:r>
              <a:rPr lang="ru-RU" sz="1100" dirty="0" err="1">
                <a:solidFill>
                  <a:schemeClr val="bg2">
                    <a:lumMod val="50000"/>
                  </a:schemeClr>
                </a:solidFill>
              </a:rPr>
              <a:t>Лысогорского</a:t>
            </a:r>
            <a:r>
              <a:rPr lang="ru-RU" sz="1100" dirty="0">
                <a:solidFill>
                  <a:schemeClr val="bg2">
                    <a:lumMod val="50000"/>
                  </a:schemeClr>
                </a:solidFill>
              </a:rPr>
              <a:t> сельского поселения</a:t>
            </a:r>
          </a:p>
        </p:txBody>
      </p:sp>
      <p:pic>
        <p:nvPicPr>
          <p:cNvPr id="7" name="Рисунок 6"/>
          <p:cNvPicPr>
            <a:picLocks noChangeAspect="1"/>
          </p:cNvPicPr>
          <p:nvPr/>
        </p:nvPicPr>
        <p:blipFill>
          <a:blip r:embed="rId3"/>
          <a:stretch>
            <a:fillRect/>
          </a:stretch>
        </p:blipFill>
        <p:spPr>
          <a:xfrm>
            <a:off x="1012355" y="5006143"/>
            <a:ext cx="3007218" cy="1688623"/>
          </a:xfrm>
          <a:prstGeom prst="rect">
            <a:avLst/>
          </a:prstGeom>
          <a:effectLst>
            <a:softEdge rad="127000"/>
          </a:effectLst>
        </p:spPr>
      </p:pic>
      <p:pic>
        <p:nvPicPr>
          <p:cNvPr id="4" name="Рисунок 3"/>
          <p:cNvPicPr>
            <a:picLocks noChangeAspect="1"/>
          </p:cNvPicPr>
          <p:nvPr/>
        </p:nvPicPr>
        <p:blipFill rotWithShape="1">
          <a:blip r:embed="rId4"/>
          <a:srcRect t="29325" r="8624" b="1701"/>
          <a:stretch/>
        </p:blipFill>
        <p:spPr>
          <a:xfrm>
            <a:off x="4716520" y="5006144"/>
            <a:ext cx="2982753" cy="1688623"/>
          </a:xfrm>
          <a:prstGeom prst="rect">
            <a:avLst/>
          </a:prstGeom>
          <a:effectLst>
            <a:softEdge rad="127000"/>
          </a:effectLst>
        </p:spPr>
      </p:pic>
      <p:pic>
        <p:nvPicPr>
          <p:cNvPr id="10" name="Рисунок 9"/>
          <p:cNvPicPr>
            <a:picLocks noChangeAspect="1"/>
          </p:cNvPicPr>
          <p:nvPr/>
        </p:nvPicPr>
        <p:blipFill rotWithShape="1">
          <a:blip r:embed="rId5"/>
          <a:srcRect t="25831"/>
          <a:stretch/>
        </p:blipFill>
        <p:spPr>
          <a:xfrm>
            <a:off x="8432127" y="4963845"/>
            <a:ext cx="3035623" cy="1688623"/>
          </a:xfrm>
          <a:prstGeom prst="rect">
            <a:avLst/>
          </a:prstGeom>
          <a:effectLst>
            <a:softEdge rad="127000"/>
          </a:effectLst>
        </p:spPr>
      </p:pic>
    </p:spTree>
    <p:extLst>
      <p:ext uri="{BB962C8B-B14F-4D97-AF65-F5344CB8AC3E}">
        <p14:creationId xmlns:p14="http://schemas.microsoft.com/office/powerpoint/2010/main" val="26476971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13064" y="1988191"/>
            <a:ext cx="10905688" cy="3662541"/>
          </a:xfrm>
          <a:prstGeom prst="rect">
            <a:avLst/>
          </a:prstGeom>
          <a:noFill/>
        </p:spPr>
        <p:txBody>
          <a:bodyPr wrap="square" rtlCol="0">
            <a:spAutoFit/>
          </a:bodyPr>
          <a:lstStyle/>
          <a:p>
            <a:pPr algn="ctr"/>
            <a:r>
              <a:rPr lang="ru-RU" b="1" dirty="0">
                <a:solidFill>
                  <a:schemeClr val="bg2">
                    <a:lumMod val="50000"/>
                  </a:schemeClr>
                </a:solidFill>
              </a:rPr>
              <a:t>История образования муниципального образования «</a:t>
            </a:r>
            <a:r>
              <a:rPr lang="ru-RU" b="1" dirty="0" err="1">
                <a:solidFill>
                  <a:schemeClr val="bg2">
                    <a:lumMod val="50000"/>
                  </a:schemeClr>
                </a:solidFill>
              </a:rPr>
              <a:t>Лысогорское</a:t>
            </a:r>
            <a:r>
              <a:rPr lang="ru-RU" b="1" dirty="0">
                <a:solidFill>
                  <a:schemeClr val="bg2">
                    <a:lumMod val="50000"/>
                  </a:schemeClr>
                </a:solidFill>
              </a:rPr>
              <a:t> сельское поселение»</a:t>
            </a:r>
          </a:p>
          <a:p>
            <a:pPr algn="just"/>
            <a:endParaRPr lang="ru-RU" dirty="0"/>
          </a:p>
          <a:p>
            <a:pPr algn="just"/>
            <a:r>
              <a:rPr lang="ru-RU" sz="1400" dirty="0">
                <a:solidFill>
                  <a:schemeClr val="bg2">
                    <a:lumMod val="50000"/>
                  </a:schemeClr>
                </a:solidFill>
              </a:rPr>
              <a:t>	Основанием для образования </a:t>
            </a:r>
            <a:r>
              <a:rPr lang="ru-RU" sz="1400" dirty="0" err="1">
                <a:solidFill>
                  <a:schemeClr val="bg2">
                    <a:lumMod val="50000"/>
                  </a:schemeClr>
                </a:solidFill>
              </a:rPr>
              <a:t>Лысогорского</a:t>
            </a:r>
            <a:r>
              <a:rPr lang="ru-RU" sz="1400" dirty="0">
                <a:solidFill>
                  <a:schemeClr val="bg2">
                    <a:lumMod val="50000"/>
                  </a:schemeClr>
                </a:solidFill>
              </a:rPr>
              <a:t> сельского поселения и последующего формирования его органов местного самоуправления явилось принятие Федерального закона от 06.10.2003 года № 131 - ФЗ «Об общих принципах организации местного самоуправления в Российской Федерации».</a:t>
            </a:r>
          </a:p>
          <a:p>
            <a:pPr algn="just"/>
            <a:r>
              <a:rPr lang="ru-RU" sz="1400" dirty="0">
                <a:solidFill>
                  <a:schemeClr val="bg2">
                    <a:lumMod val="50000"/>
                  </a:schemeClr>
                </a:solidFill>
              </a:rPr>
              <a:t>	В целях его реализации Областным законом от 19.11.2004 года № 195 - ЗС «Об установлении границ и наделении соответствующим статусом муниципального образования «Куйбышевский район» и муниципальных образований в его составе» установлены границы и наделено статусом сельского поселения «</a:t>
            </a:r>
            <a:r>
              <a:rPr lang="ru-RU" sz="1400" dirty="0" err="1">
                <a:solidFill>
                  <a:schemeClr val="bg2">
                    <a:lumMod val="50000"/>
                  </a:schemeClr>
                </a:solidFill>
              </a:rPr>
              <a:t>Лысогорское</a:t>
            </a:r>
            <a:r>
              <a:rPr lang="ru-RU" sz="1400" dirty="0">
                <a:solidFill>
                  <a:schemeClr val="bg2">
                    <a:lumMod val="50000"/>
                  </a:schemeClr>
                </a:solidFill>
              </a:rPr>
              <a:t> сельское поселение» с административным центром в с. </a:t>
            </a:r>
            <a:r>
              <a:rPr lang="ru-RU" sz="1400" dirty="0" err="1">
                <a:solidFill>
                  <a:schemeClr val="bg2">
                    <a:lumMod val="50000"/>
                  </a:schemeClr>
                </a:solidFill>
              </a:rPr>
              <a:t>Лысогорка</a:t>
            </a:r>
            <a:r>
              <a:rPr lang="ru-RU" sz="1400" dirty="0">
                <a:solidFill>
                  <a:schemeClr val="bg2">
                    <a:lumMod val="50000"/>
                  </a:schemeClr>
                </a:solidFill>
              </a:rPr>
              <a:t>. Структуру органов местного самоуправления </a:t>
            </a:r>
            <a:r>
              <a:rPr lang="ru-RU" sz="1400" dirty="0" err="1">
                <a:solidFill>
                  <a:schemeClr val="bg2">
                    <a:lumMod val="50000"/>
                  </a:schemeClr>
                </a:solidFill>
              </a:rPr>
              <a:t>Лысогорского</a:t>
            </a:r>
            <a:r>
              <a:rPr lang="ru-RU" sz="1400" dirty="0">
                <a:solidFill>
                  <a:schemeClr val="bg2">
                    <a:lumMod val="50000"/>
                  </a:schemeClr>
                </a:solidFill>
              </a:rPr>
              <a:t> сельского поселения составили:</a:t>
            </a:r>
          </a:p>
          <a:p>
            <a:pPr lvl="0" algn="just"/>
            <a:r>
              <a:rPr lang="ru-RU" sz="1400" dirty="0">
                <a:solidFill>
                  <a:schemeClr val="bg2">
                    <a:lumMod val="50000"/>
                  </a:schemeClr>
                </a:solidFill>
              </a:rPr>
              <a:t>	Собрание депутатов </a:t>
            </a:r>
            <a:r>
              <a:rPr lang="ru-RU" sz="1400" dirty="0" err="1">
                <a:solidFill>
                  <a:schemeClr val="bg2">
                    <a:lumMod val="50000"/>
                  </a:schemeClr>
                </a:solidFill>
              </a:rPr>
              <a:t>Лысогорского</a:t>
            </a:r>
            <a:r>
              <a:rPr lang="ru-RU" sz="1400" dirty="0">
                <a:solidFill>
                  <a:schemeClr val="bg2">
                    <a:lumMod val="50000"/>
                  </a:schemeClr>
                </a:solidFill>
              </a:rPr>
              <a:t> сельского поселения;</a:t>
            </a:r>
          </a:p>
          <a:p>
            <a:pPr lvl="0" algn="just"/>
            <a:r>
              <a:rPr lang="ru-RU" sz="1400" dirty="0">
                <a:solidFill>
                  <a:schemeClr val="bg2">
                    <a:lumMod val="50000"/>
                  </a:schemeClr>
                </a:solidFill>
              </a:rPr>
              <a:t>	Глава </a:t>
            </a:r>
            <a:r>
              <a:rPr lang="ru-RU" sz="1400" dirty="0" err="1">
                <a:solidFill>
                  <a:schemeClr val="bg2">
                    <a:lumMod val="50000"/>
                  </a:schemeClr>
                </a:solidFill>
              </a:rPr>
              <a:t>Лысогорского</a:t>
            </a:r>
            <a:r>
              <a:rPr lang="ru-RU" sz="1400" dirty="0">
                <a:solidFill>
                  <a:schemeClr val="bg2">
                    <a:lumMod val="50000"/>
                  </a:schemeClr>
                </a:solidFill>
              </a:rPr>
              <a:t> сельского поселения;</a:t>
            </a:r>
          </a:p>
          <a:p>
            <a:pPr lvl="0" algn="just"/>
            <a:r>
              <a:rPr lang="ru-RU" sz="1400" dirty="0">
                <a:solidFill>
                  <a:schemeClr val="bg2">
                    <a:lumMod val="50000"/>
                  </a:schemeClr>
                </a:solidFill>
              </a:rPr>
              <a:t>	Администрация </a:t>
            </a:r>
            <a:r>
              <a:rPr lang="ru-RU" sz="1400" dirty="0" err="1">
                <a:solidFill>
                  <a:schemeClr val="bg2">
                    <a:lumMod val="50000"/>
                  </a:schemeClr>
                </a:solidFill>
              </a:rPr>
              <a:t>Лысогорского</a:t>
            </a:r>
            <a:r>
              <a:rPr lang="ru-RU" sz="1400" dirty="0">
                <a:solidFill>
                  <a:schemeClr val="bg2">
                    <a:lumMod val="50000"/>
                  </a:schemeClr>
                </a:solidFill>
              </a:rPr>
              <a:t> сельского поселения.</a:t>
            </a:r>
          </a:p>
          <a:p>
            <a:pPr lvl="0" algn="just"/>
            <a:r>
              <a:rPr lang="ru-RU" sz="1400" dirty="0">
                <a:solidFill>
                  <a:schemeClr val="bg2">
                    <a:lumMod val="50000"/>
                  </a:schemeClr>
                </a:solidFill>
              </a:rPr>
              <a:t>	В соответствии с действующим федеральным и областным законодательством все функции управления </a:t>
            </a:r>
            <a:br>
              <a:rPr lang="ru-RU" sz="1400" dirty="0">
                <a:solidFill>
                  <a:schemeClr val="bg2">
                    <a:lumMod val="50000"/>
                  </a:schemeClr>
                </a:solidFill>
              </a:rPr>
            </a:br>
            <a:r>
              <a:rPr lang="ru-RU" sz="1400" dirty="0">
                <a:solidFill>
                  <a:schemeClr val="bg2">
                    <a:lumMod val="50000"/>
                  </a:schemeClr>
                </a:solidFill>
              </a:rPr>
              <a:t>с 1 января 2006 года были переданы вновь сформированным органам местного самоуправления </a:t>
            </a:r>
            <a:r>
              <a:rPr lang="ru-RU" sz="1400" dirty="0" err="1">
                <a:solidFill>
                  <a:schemeClr val="bg2">
                    <a:lumMod val="50000"/>
                  </a:schemeClr>
                </a:solidFill>
              </a:rPr>
              <a:t>Лысогорского</a:t>
            </a:r>
            <a:r>
              <a:rPr lang="ru-RU" sz="1400" dirty="0">
                <a:solidFill>
                  <a:schemeClr val="bg2">
                    <a:lumMod val="50000"/>
                  </a:schemeClr>
                </a:solidFill>
              </a:rPr>
              <a:t> сельского поселения.</a:t>
            </a:r>
          </a:p>
        </p:txBody>
      </p:sp>
      <p:sp>
        <p:nvSpPr>
          <p:cNvPr id="12" name="Заголовок 1"/>
          <p:cNvSpPr txBox="1">
            <a:spLocks/>
          </p:cNvSpPr>
          <p:nvPr/>
        </p:nvSpPr>
        <p:spPr>
          <a:xfrm>
            <a:off x="449320" y="0"/>
            <a:ext cx="8534400" cy="1377064"/>
          </a:xfrm>
          <a:prstGeom prst="rect">
            <a:avLst/>
          </a:prstGeom>
        </p:spPr>
        <p:txBody>
          <a:bodyP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ru-RU" sz="2600" b="1" i="1" dirty="0">
              <a:latin typeface="Times New Roman" panose="02020603050405020304" pitchFamily="18" charset="0"/>
              <a:cs typeface="Times New Roman" panose="02020603050405020304" pitchFamily="18" charset="0"/>
            </a:endParaRPr>
          </a:p>
          <a:p>
            <a:r>
              <a:rPr lang="ru-RU" sz="2600" b="1" i="1" dirty="0" err="1">
                <a:latin typeface="Times New Roman" panose="02020603050405020304" pitchFamily="18" charset="0"/>
                <a:cs typeface="Times New Roman" panose="02020603050405020304" pitchFamily="18" charset="0"/>
              </a:rPr>
              <a:t>лысогорское</a:t>
            </a:r>
            <a:r>
              <a:rPr lang="ru-RU" sz="2600" b="1" i="1" dirty="0">
                <a:latin typeface="Times New Roman" panose="02020603050405020304" pitchFamily="18" charset="0"/>
                <a:cs typeface="Times New Roman" panose="02020603050405020304" pitchFamily="18" charset="0"/>
              </a:rPr>
              <a:t> сельское поселение</a:t>
            </a:r>
          </a:p>
        </p:txBody>
      </p:sp>
    </p:spTree>
    <p:extLst>
      <p:ext uri="{BB962C8B-B14F-4D97-AF65-F5344CB8AC3E}">
        <p14:creationId xmlns:p14="http://schemas.microsoft.com/office/powerpoint/2010/main" val="34779733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440931" y="0"/>
            <a:ext cx="8534400" cy="1377064"/>
          </a:xfrm>
          <a:prstGeom prst="rect">
            <a:avLst/>
          </a:prstGeom>
        </p:spPr>
        <p:txBody>
          <a:bodyP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ru-RU" sz="2600" b="1" i="1" dirty="0">
              <a:latin typeface="Times New Roman" panose="02020603050405020304" pitchFamily="18" charset="0"/>
              <a:cs typeface="Times New Roman" panose="02020603050405020304" pitchFamily="18" charset="0"/>
            </a:endParaRPr>
          </a:p>
          <a:p>
            <a:r>
              <a:rPr lang="ru-RU" sz="2600" b="1" i="1" dirty="0" err="1">
                <a:latin typeface="Times New Roman" panose="02020603050405020304" pitchFamily="18" charset="0"/>
                <a:cs typeface="Times New Roman" panose="02020603050405020304" pitchFamily="18" charset="0"/>
              </a:rPr>
              <a:t>лысогорское</a:t>
            </a:r>
            <a:r>
              <a:rPr lang="ru-RU" sz="2600" b="1" i="1" dirty="0">
                <a:latin typeface="Times New Roman" panose="02020603050405020304" pitchFamily="18" charset="0"/>
                <a:cs typeface="Times New Roman" panose="02020603050405020304" pitchFamily="18" charset="0"/>
              </a:rPr>
              <a:t> сельское поселение</a:t>
            </a:r>
          </a:p>
        </p:txBody>
      </p:sp>
      <p:sp>
        <p:nvSpPr>
          <p:cNvPr id="3" name="TextBox 2"/>
          <p:cNvSpPr txBox="1"/>
          <p:nvPr/>
        </p:nvSpPr>
        <p:spPr>
          <a:xfrm>
            <a:off x="514524" y="1226733"/>
            <a:ext cx="6547098" cy="3262432"/>
          </a:xfrm>
          <a:prstGeom prst="rect">
            <a:avLst/>
          </a:prstGeom>
          <a:noFill/>
        </p:spPr>
        <p:txBody>
          <a:bodyPr wrap="square" rtlCol="0">
            <a:spAutoFit/>
          </a:bodyPr>
          <a:lstStyle/>
          <a:p>
            <a:pPr algn="ctr"/>
            <a:r>
              <a:rPr lang="ru-RU" b="1" dirty="0">
                <a:solidFill>
                  <a:schemeClr val="bg2">
                    <a:lumMod val="50000"/>
                  </a:schemeClr>
                </a:solidFill>
              </a:rPr>
              <a:t>История образования села </a:t>
            </a:r>
            <a:r>
              <a:rPr lang="ru-RU" b="1" dirty="0" err="1">
                <a:solidFill>
                  <a:schemeClr val="bg2">
                    <a:lumMod val="50000"/>
                  </a:schemeClr>
                </a:solidFill>
              </a:rPr>
              <a:t>Лысогорка</a:t>
            </a:r>
            <a:endParaRPr lang="ru-RU" b="1" dirty="0">
              <a:solidFill>
                <a:schemeClr val="bg2">
                  <a:lumMod val="50000"/>
                </a:schemeClr>
              </a:solidFill>
            </a:endParaRPr>
          </a:p>
          <a:p>
            <a:endParaRPr lang="ru-RU" sz="800" b="1" dirty="0">
              <a:solidFill>
                <a:schemeClr val="bg2">
                  <a:lumMod val="50000"/>
                </a:schemeClr>
              </a:solidFill>
            </a:endParaRPr>
          </a:p>
          <a:p>
            <a:pPr algn="just"/>
            <a:r>
              <a:rPr lang="ru-RU" sz="1200" dirty="0">
                <a:solidFill>
                  <a:schemeClr val="bg2">
                    <a:lumMod val="50000"/>
                  </a:schemeClr>
                </a:solidFill>
              </a:rPr>
              <a:t>	</a:t>
            </a:r>
            <a:r>
              <a:rPr lang="ru-RU" sz="1200" dirty="0" err="1">
                <a:solidFill>
                  <a:schemeClr val="bg2">
                    <a:lumMod val="50000"/>
                  </a:schemeClr>
                </a:solidFill>
                <a:latin typeface="Times New Roman" panose="02020603050405020304" pitchFamily="18" charset="0"/>
              </a:rPr>
              <a:t>Богатейша</a:t>
            </a:r>
            <a:r>
              <a:rPr lang="ru-RU" sz="1200" dirty="0">
                <a:solidFill>
                  <a:schemeClr val="bg2">
                    <a:lumMod val="50000"/>
                  </a:schemeClr>
                </a:solidFill>
                <a:latin typeface="Times New Roman" panose="02020603050405020304" pitchFamily="18" charset="0"/>
              </a:rPr>
              <a:t> история нашего села, в донское прошлое уходят её корни.</a:t>
            </a:r>
          </a:p>
          <a:p>
            <a:pPr algn="just"/>
            <a:r>
              <a:rPr lang="ru-RU" sz="1200" dirty="0">
                <a:solidFill>
                  <a:schemeClr val="bg2">
                    <a:lumMod val="50000"/>
                  </a:schemeClr>
                </a:solidFill>
                <a:latin typeface="Times New Roman" panose="02020603050405020304" pitchFamily="18" charset="0"/>
              </a:rPr>
              <a:t>	В 1774 г. за поимку Е.И. Пугачева Екатерина </a:t>
            </a:r>
            <a:r>
              <a:rPr lang="en-US" sz="1200" dirty="0">
                <a:solidFill>
                  <a:schemeClr val="bg2">
                    <a:lumMod val="50000"/>
                  </a:schemeClr>
                </a:solidFill>
                <a:latin typeface="Times New Roman" panose="02020603050405020304" pitchFamily="18" charset="0"/>
              </a:rPr>
              <a:t>II </a:t>
            </a:r>
            <a:r>
              <a:rPr lang="ru-RU" sz="1200" dirty="0">
                <a:solidFill>
                  <a:schemeClr val="bg2">
                    <a:lumMod val="50000"/>
                  </a:schemeClr>
                </a:solidFill>
                <a:latin typeface="Times New Roman" panose="02020603050405020304" pitchFamily="18" charset="0"/>
              </a:rPr>
              <a:t> назначила Алексея Иловайского атаманом войска Донского, выдала  жалованную грамоту на владение землей, протянувшейся от нынешнего с. </a:t>
            </a:r>
            <a:r>
              <a:rPr lang="ru-RU" sz="1200" dirty="0" err="1">
                <a:solidFill>
                  <a:schemeClr val="bg2">
                    <a:lumMod val="50000"/>
                  </a:schemeClr>
                </a:solidFill>
                <a:latin typeface="Times New Roman" panose="02020603050405020304" pitchFamily="18" charset="0"/>
              </a:rPr>
              <a:t>Машлыкино</a:t>
            </a:r>
            <a:r>
              <a:rPr lang="ru-RU" sz="1200" dirty="0">
                <a:solidFill>
                  <a:schemeClr val="bg2">
                    <a:lumMod val="50000"/>
                  </a:schemeClr>
                </a:solidFill>
                <a:latin typeface="Times New Roman" panose="02020603050405020304" pitchFamily="18" charset="0"/>
              </a:rPr>
              <a:t> до с. </a:t>
            </a:r>
            <a:r>
              <a:rPr lang="ru-RU" sz="1200" dirty="0" err="1">
                <a:solidFill>
                  <a:schemeClr val="bg2">
                    <a:lumMod val="50000"/>
                  </a:schemeClr>
                </a:solidFill>
                <a:latin typeface="Times New Roman" panose="02020603050405020304" pitchFamily="18" charset="0"/>
              </a:rPr>
              <a:t>Агрофеновка</a:t>
            </a:r>
            <a:r>
              <a:rPr lang="ru-RU" sz="1200" dirty="0">
                <a:solidFill>
                  <a:schemeClr val="bg2">
                    <a:lumMod val="50000"/>
                  </a:schemeClr>
                </a:solidFill>
                <a:latin typeface="Times New Roman" panose="02020603050405020304" pitchFamily="18" charset="0"/>
              </a:rPr>
              <a:t>. В то время земля пустовала, нетронутая степь, была покрыта высокой травой.</a:t>
            </a:r>
          </a:p>
          <a:p>
            <a:pPr algn="just"/>
            <a:r>
              <a:rPr lang="ru-RU" sz="1200" dirty="0">
                <a:solidFill>
                  <a:schemeClr val="bg2">
                    <a:lumMod val="50000"/>
                  </a:schemeClr>
                </a:solidFill>
                <a:latin typeface="Times New Roman" panose="02020603050405020304" pitchFamily="18" charset="0"/>
              </a:rPr>
              <a:t>	Ранней осенью А. Иловайский охотился на пернатую дичь. После удачной охоты все отправились к соседнему пану, где кутили, играли в карты под деньги, собак, мужиков. Захмелевший хозяин поставил на кон пол деревни своих Дубровских мужиков. Атаману повезло, он выиграл. Дубровские мужики остановились на правом берегу реки </a:t>
            </a:r>
            <a:r>
              <a:rPr lang="ru-RU" sz="1200" dirty="0" err="1">
                <a:solidFill>
                  <a:schemeClr val="bg2">
                    <a:lumMod val="50000"/>
                  </a:schemeClr>
                </a:solidFill>
                <a:latin typeface="Times New Roman" panose="02020603050405020304" pitchFamily="18" charset="0"/>
              </a:rPr>
              <a:t>Тузлов</a:t>
            </a:r>
            <a:r>
              <a:rPr lang="ru-RU" sz="1200" dirty="0">
                <a:solidFill>
                  <a:schemeClr val="bg2">
                    <a:lumMod val="50000"/>
                  </a:schemeClr>
                </a:solidFill>
                <a:latin typeface="Times New Roman" panose="02020603050405020304" pitchFamily="18" charset="0"/>
              </a:rPr>
              <a:t>. Так появилась в нашем крае первая деревенька под названием Дубровка.</a:t>
            </a:r>
          </a:p>
          <a:p>
            <a:pPr algn="just"/>
            <a:r>
              <a:rPr lang="ru-RU" sz="1200" dirty="0">
                <a:solidFill>
                  <a:schemeClr val="bg2">
                    <a:lumMod val="50000"/>
                  </a:schemeClr>
                </a:solidFill>
                <a:latin typeface="Times New Roman" panose="02020603050405020304" pitchFamily="18" charset="0"/>
              </a:rPr>
              <a:t>	В следующий раз Иловайского пригласил к себе пан </a:t>
            </a:r>
            <a:r>
              <a:rPr lang="ru-RU" sz="1200" dirty="0" err="1">
                <a:solidFill>
                  <a:schemeClr val="bg2">
                    <a:lumMod val="50000"/>
                  </a:schemeClr>
                </a:solidFill>
                <a:latin typeface="Times New Roman" panose="02020603050405020304" pitchFamily="18" charset="0"/>
              </a:rPr>
              <a:t>Щетовский</a:t>
            </a:r>
            <a:r>
              <a:rPr lang="ru-RU" sz="1200" dirty="0">
                <a:solidFill>
                  <a:schemeClr val="bg2">
                    <a:lumMod val="50000"/>
                  </a:schemeClr>
                </a:solidFill>
                <a:latin typeface="Times New Roman" panose="02020603050405020304" pitchFamily="18" charset="0"/>
              </a:rPr>
              <a:t>, который просил Иловайского продать ему борзых собак. А. Иловайский решил уступить борзых, но от денег отказался, предложив поменять собак на мужиков. Ударили по рукам. И спустил борзых атаман, оставив себе щенков, но был рад приобретению 50-ти крестьянских семей. Так появилось селение «Щетово».</a:t>
            </a:r>
          </a:p>
        </p:txBody>
      </p:sp>
      <p:pic>
        <p:nvPicPr>
          <p:cNvPr id="4" name="Рисунок 3"/>
          <p:cNvPicPr/>
          <p:nvPr/>
        </p:nvPicPr>
        <p:blipFill>
          <a:blip r:embed="rId2" cstate="print"/>
          <a:srcRect/>
          <a:stretch>
            <a:fillRect/>
          </a:stretch>
        </p:blipFill>
        <p:spPr bwMode="auto">
          <a:xfrm>
            <a:off x="7179854" y="931295"/>
            <a:ext cx="4639446" cy="3430980"/>
          </a:xfrm>
          <a:prstGeom prst="rect">
            <a:avLst/>
          </a:prstGeom>
          <a:noFill/>
          <a:ln w="9525">
            <a:noFill/>
            <a:miter lim="800000"/>
            <a:headEnd/>
            <a:tailEnd/>
          </a:ln>
          <a:effectLst>
            <a:softEdge rad="127000"/>
          </a:effectLst>
        </p:spPr>
      </p:pic>
      <p:sp>
        <p:nvSpPr>
          <p:cNvPr id="5" name="Прямоугольник 4"/>
          <p:cNvSpPr/>
          <p:nvPr/>
        </p:nvSpPr>
        <p:spPr>
          <a:xfrm>
            <a:off x="514524" y="4337108"/>
            <a:ext cx="11423009" cy="2492990"/>
          </a:xfrm>
          <a:prstGeom prst="rect">
            <a:avLst/>
          </a:prstGeom>
        </p:spPr>
        <p:txBody>
          <a:bodyPr wrap="square">
            <a:spAutoFit/>
          </a:bodyPr>
          <a:lstStyle/>
          <a:p>
            <a:pPr algn="just"/>
            <a:r>
              <a:rPr lang="ru-RU" sz="1200" dirty="0">
                <a:solidFill>
                  <a:schemeClr val="bg2">
                    <a:lumMod val="50000"/>
                  </a:schemeClr>
                </a:solidFill>
              </a:rPr>
              <a:t>	</a:t>
            </a:r>
            <a:r>
              <a:rPr lang="ru-RU" sz="1200" dirty="0">
                <a:solidFill>
                  <a:schemeClr val="bg2">
                    <a:lumMod val="50000"/>
                  </a:schemeClr>
                </a:solidFill>
                <a:latin typeface="Times New Roman" panose="02020603050405020304" pitchFamily="18" charset="0"/>
              </a:rPr>
              <a:t>В 1797 год – в подъём крестьянского движения, наказной атаман рассылал своих доверенных по своим землям хватать бедных мужиков и направлять их к нему. Таким образом, образовалась слобода </a:t>
            </a:r>
            <a:r>
              <a:rPr lang="ru-RU" sz="1200" dirty="0" err="1">
                <a:solidFill>
                  <a:schemeClr val="bg2">
                    <a:lumMod val="50000"/>
                  </a:schemeClr>
                </a:solidFill>
                <a:latin typeface="Times New Roman" panose="02020603050405020304" pitchFamily="18" charset="0"/>
              </a:rPr>
              <a:t>Лысогорка</a:t>
            </a:r>
            <a:r>
              <a:rPr lang="ru-RU" sz="1200" dirty="0">
                <a:solidFill>
                  <a:schemeClr val="bg2">
                    <a:lumMod val="50000"/>
                  </a:schemeClr>
                </a:solidFill>
                <a:latin typeface="Times New Roman" panose="02020603050405020304" pitchFamily="18" charset="0"/>
              </a:rPr>
              <a:t> из собранных по всей России крестьян.</a:t>
            </a:r>
          </a:p>
          <a:p>
            <a:pPr algn="just"/>
            <a:r>
              <a:rPr lang="ru-RU" sz="1200" dirty="0">
                <a:solidFill>
                  <a:schemeClr val="bg2">
                    <a:lumMod val="50000"/>
                  </a:schemeClr>
                </a:solidFill>
                <a:latin typeface="Times New Roman" panose="02020603050405020304" pitchFamily="18" charset="0"/>
              </a:rPr>
              <a:t>	К 1801 году на месте нынешнего села </a:t>
            </a:r>
            <a:r>
              <a:rPr lang="ru-RU" sz="1200" dirty="0" err="1">
                <a:solidFill>
                  <a:schemeClr val="bg2">
                    <a:lumMod val="50000"/>
                  </a:schemeClr>
                </a:solidFill>
                <a:latin typeface="Times New Roman" panose="02020603050405020304" pitchFamily="18" charset="0"/>
              </a:rPr>
              <a:t>Лысогорка</a:t>
            </a:r>
            <a:r>
              <a:rPr lang="ru-RU" sz="1200" dirty="0">
                <a:solidFill>
                  <a:schemeClr val="bg2">
                    <a:lumMod val="50000"/>
                  </a:schemeClr>
                </a:solidFill>
                <a:latin typeface="Times New Roman" panose="02020603050405020304" pitchFamily="18" charset="0"/>
              </a:rPr>
              <a:t> находились три деревеньки: Дубровка, Щетово – общие по языку и культуре, и </a:t>
            </a:r>
            <a:r>
              <a:rPr lang="ru-RU" sz="1200" dirty="0" err="1">
                <a:solidFill>
                  <a:schemeClr val="bg2">
                    <a:lumMod val="50000"/>
                  </a:schemeClr>
                </a:solidFill>
                <a:latin typeface="Times New Roman" panose="02020603050405020304" pitchFamily="18" charset="0"/>
              </a:rPr>
              <a:t>Лысогорка</a:t>
            </a:r>
            <a:r>
              <a:rPr lang="ru-RU" sz="1200" dirty="0">
                <a:solidFill>
                  <a:schemeClr val="bg2">
                    <a:lumMod val="50000"/>
                  </a:schemeClr>
                </a:solidFill>
                <a:latin typeface="Times New Roman" panose="02020603050405020304" pitchFamily="18" charset="0"/>
              </a:rPr>
              <a:t> с российским говором.</a:t>
            </a:r>
          </a:p>
          <a:p>
            <a:pPr algn="just"/>
            <a:r>
              <a:rPr lang="ru-RU" sz="1200" dirty="0">
                <a:solidFill>
                  <a:schemeClr val="bg2">
                    <a:lumMod val="50000"/>
                  </a:schemeClr>
                </a:solidFill>
                <a:latin typeface="Times New Roman" panose="02020603050405020304" pitchFamily="18" charset="0"/>
              </a:rPr>
              <a:t>	Летом 1801 года Алексей Иловайский собрал сход трёх деревень. На сходе атаман поставил вопрос об объединении трёх селений в одну. Сход проходил бурно, продолжался три дня. Какое же имя дать новой слободе?</a:t>
            </a:r>
          </a:p>
          <a:p>
            <a:pPr algn="just"/>
            <a:r>
              <a:rPr lang="ru-RU" sz="1200" dirty="0">
                <a:solidFill>
                  <a:schemeClr val="bg2">
                    <a:lumMod val="50000"/>
                  </a:schemeClr>
                </a:solidFill>
                <a:latin typeface="Times New Roman" panose="02020603050405020304" pitchFamily="18" charset="0"/>
              </a:rPr>
              <a:t>	Пришлось атаману проявить изобретательность, что бы разрешить спор. «Давая имя слободе, мы берём на себя ответственность перед потомками, что скажут они через сотни лет? Ведь любой человек, взглянув на лысую гору, скажет, что это селение – </a:t>
            </a:r>
            <a:r>
              <a:rPr lang="ru-RU" sz="1200" dirty="0" err="1">
                <a:solidFill>
                  <a:schemeClr val="bg2">
                    <a:lumMod val="50000"/>
                  </a:schemeClr>
                </a:solidFill>
                <a:latin typeface="Times New Roman" panose="02020603050405020304" pitchFamily="18" charset="0"/>
              </a:rPr>
              <a:t>Лысогорка</a:t>
            </a:r>
            <a:r>
              <a:rPr lang="ru-RU" sz="1200" dirty="0">
                <a:solidFill>
                  <a:schemeClr val="bg2">
                    <a:lumMod val="50000"/>
                  </a:schemeClr>
                </a:solidFill>
                <a:latin typeface="Times New Roman" panose="02020603050405020304" pitchFamily="18" charset="0"/>
              </a:rPr>
              <a:t>.»</a:t>
            </a:r>
          </a:p>
          <a:p>
            <a:pPr algn="just"/>
            <a:r>
              <a:rPr lang="ru-RU" sz="1200" dirty="0">
                <a:solidFill>
                  <a:schemeClr val="bg2">
                    <a:lumMod val="50000"/>
                  </a:schemeClr>
                </a:solidFill>
                <a:latin typeface="Times New Roman" panose="02020603050405020304" pitchFamily="18" charset="0"/>
              </a:rPr>
              <a:t>В 1801 году родилось село </a:t>
            </a:r>
            <a:r>
              <a:rPr lang="ru-RU" sz="1200" dirty="0" err="1">
                <a:solidFill>
                  <a:schemeClr val="bg2">
                    <a:lumMod val="50000"/>
                  </a:schemeClr>
                </a:solidFill>
                <a:latin typeface="Times New Roman" panose="02020603050405020304" pitchFamily="18" charset="0"/>
              </a:rPr>
              <a:t>Лысогорка</a:t>
            </a:r>
            <a:r>
              <a:rPr lang="ru-RU" sz="1200" dirty="0">
                <a:solidFill>
                  <a:schemeClr val="bg2">
                    <a:lumMod val="50000"/>
                  </a:schemeClr>
                </a:solidFill>
                <a:latin typeface="Times New Roman" panose="02020603050405020304" pitchFamily="18" charset="0"/>
              </a:rPr>
              <a:t>. </a:t>
            </a:r>
          </a:p>
          <a:p>
            <a:pPr algn="just"/>
            <a:r>
              <a:rPr lang="ru-RU" sz="1200" dirty="0">
                <a:solidFill>
                  <a:schemeClr val="bg2">
                    <a:lumMod val="50000"/>
                  </a:schemeClr>
                </a:solidFill>
                <a:latin typeface="Times New Roman" panose="02020603050405020304" pitchFamily="18" charset="0"/>
              </a:rPr>
              <a:t>	После гражданской войны слобода </a:t>
            </a:r>
            <a:r>
              <a:rPr lang="ru-RU" sz="1200" dirty="0" err="1">
                <a:solidFill>
                  <a:schemeClr val="bg2">
                    <a:lumMod val="50000"/>
                  </a:schemeClr>
                </a:solidFill>
                <a:latin typeface="Times New Roman" panose="02020603050405020304" pitchFamily="18" charset="0"/>
              </a:rPr>
              <a:t>Лысогорская</a:t>
            </a:r>
            <a:r>
              <a:rPr lang="ru-RU" sz="1200" dirty="0">
                <a:solidFill>
                  <a:schemeClr val="bg2">
                    <a:lumMod val="50000"/>
                  </a:schemeClr>
                </a:solidFill>
                <a:latin typeface="Times New Roman" panose="02020603050405020304" pitchFamily="18" charset="0"/>
              </a:rPr>
              <a:t> стала центром сельсовета в составе </a:t>
            </a:r>
            <a:r>
              <a:rPr lang="ru-RU" sz="1200" dirty="0" err="1">
                <a:solidFill>
                  <a:schemeClr val="bg2">
                    <a:lumMod val="50000"/>
                  </a:schemeClr>
                </a:solidFill>
                <a:latin typeface="Times New Roman" panose="02020603050405020304" pitchFamily="18" charset="0"/>
              </a:rPr>
              <a:t>Голодаевского</a:t>
            </a:r>
            <a:r>
              <a:rPr lang="ru-RU" sz="1200" dirty="0">
                <a:solidFill>
                  <a:schemeClr val="bg2">
                    <a:lumMod val="50000"/>
                  </a:schemeClr>
                </a:solidFill>
                <a:latin typeface="Times New Roman" panose="02020603050405020304" pitchFamily="18" charset="0"/>
              </a:rPr>
              <a:t> района Таганрогского округа Северо-Кавказского края. </a:t>
            </a:r>
          </a:p>
          <a:p>
            <a:r>
              <a:rPr lang="ru-RU" sz="1200" dirty="0">
                <a:solidFill>
                  <a:schemeClr val="bg2">
                    <a:lumMod val="50000"/>
                  </a:schemeClr>
                </a:solidFill>
                <a:latin typeface="Times New Roman" panose="02020603050405020304" pitchFamily="18" charset="0"/>
              </a:rPr>
              <a:t>	Нелегкие времена пришлось пережить  местным жителям в тяжёлые годы Великой Отечественной войны 1941-1945 гг. </a:t>
            </a:r>
          </a:p>
          <a:p>
            <a:pPr algn="just"/>
            <a:r>
              <a:rPr lang="ru-RU" sz="1200" dirty="0">
                <a:solidFill>
                  <a:schemeClr val="bg2">
                    <a:lumMod val="50000"/>
                  </a:schemeClr>
                </a:solidFill>
                <a:latin typeface="Times New Roman" panose="02020603050405020304" pitchFamily="18" charset="0"/>
              </a:rPr>
              <a:t>	Были дважды оккупированы противником (в ноябре 1941 года и в июле 1942 года). В феврале 1943 года населенные пункты </a:t>
            </a:r>
            <a:r>
              <a:rPr lang="ru-RU" sz="1200" dirty="0" err="1">
                <a:solidFill>
                  <a:schemeClr val="bg2">
                    <a:lumMod val="50000"/>
                  </a:schemeClr>
                </a:solidFill>
                <a:latin typeface="Times New Roman" panose="02020603050405020304" pitchFamily="18" charset="0"/>
              </a:rPr>
              <a:t>Лысогорского</a:t>
            </a:r>
            <a:r>
              <a:rPr lang="ru-RU" sz="1200" dirty="0">
                <a:solidFill>
                  <a:schemeClr val="bg2">
                    <a:lumMod val="50000"/>
                  </a:schemeClr>
                </a:solidFill>
                <a:latin typeface="Times New Roman" panose="02020603050405020304" pitchFamily="18" charset="0"/>
              </a:rPr>
              <a:t> сельского поселения  были освобождены от немецко-фашистских захватчиков.</a:t>
            </a:r>
          </a:p>
          <a:p>
            <a:pPr algn="just"/>
            <a:endParaRPr lang="ru-RU" sz="1200" dirty="0">
              <a:solidFill>
                <a:schemeClr val="bg2">
                  <a:lumMod val="50000"/>
                </a:schemeClr>
              </a:solidFill>
              <a:latin typeface="Times New Roman" panose="02020603050405020304" pitchFamily="18" charset="0"/>
            </a:endParaRPr>
          </a:p>
        </p:txBody>
      </p:sp>
    </p:spTree>
    <p:extLst>
      <p:ext uri="{BB962C8B-B14F-4D97-AF65-F5344CB8AC3E}">
        <p14:creationId xmlns:p14="http://schemas.microsoft.com/office/powerpoint/2010/main" val="13866306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440931" y="0"/>
            <a:ext cx="8534400" cy="1377064"/>
          </a:xfrm>
          <a:prstGeom prst="rect">
            <a:avLst/>
          </a:prstGeom>
        </p:spPr>
        <p:txBody>
          <a:bodyP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ru-RU" sz="2600" b="1" i="1" dirty="0">
              <a:latin typeface="Times New Roman" panose="02020603050405020304" pitchFamily="18" charset="0"/>
              <a:cs typeface="Times New Roman" panose="02020603050405020304" pitchFamily="18" charset="0"/>
            </a:endParaRPr>
          </a:p>
          <a:p>
            <a:r>
              <a:rPr lang="ru-RU" sz="2600" b="1" i="1" dirty="0" err="1">
                <a:latin typeface="Times New Roman" panose="02020603050405020304" pitchFamily="18" charset="0"/>
                <a:cs typeface="Times New Roman" panose="02020603050405020304" pitchFamily="18" charset="0"/>
              </a:rPr>
              <a:t>лысогорское</a:t>
            </a:r>
            <a:r>
              <a:rPr lang="ru-RU" sz="2600" b="1" i="1" dirty="0">
                <a:latin typeface="Times New Roman" panose="02020603050405020304" pitchFamily="18" charset="0"/>
                <a:cs typeface="Times New Roman" panose="02020603050405020304" pitchFamily="18" charset="0"/>
              </a:rPr>
              <a:t> сельское поселение</a:t>
            </a:r>
          </a:p>
        </p:txBody>
      </p:sp>
      <p:pic>
        <p:nvPicPr>
          <p:cNvPr id="4" name="Рисунок 3"/>
          <p:cNvPicPr>
            <a:picLocks noChangeAspect="1"/>
          </p:cNvPicPr>
          <p:nvPr/>
        </p:nvPicPr>
        <p:blipFill>
          <a:blip r:embed="rId2"/>
          <a:stretch>
            <a:fillRect/>
          </a:stretch>
        </p:blipFill>
        <p:spPr>
          <a:xfrm>
            <a:off x="8137320" y="3959600"/>
            <a:ext cx="3679971" cy="2759979"/>
          </a:xfrm>
          <a:prstGeom prst="rect">
            <a:avLst/>
          </a:prstGeom>
          <a:effectLst>
            <a:softEdge rad="127000"/>
          </a:effectLst>
        </p:spPr>
      </p:pic>
      <p:pic>
        <p:nvPicPr>
          <p:cNvPr id="6" name="Рисунок 5"/>
          <p:cNvPicPr>
            <a:picLocks noChangeAspect="1"/>
          </p:cNvPicPr>
          <p:nvPr/>
        </p:nvPicPr>
        <p:blipFill>
          <a:blip r:embed="rId3"/>
          <a:stretch>
            <a:fillRect/>
          </a:stretch>
        </p:blipFill>
        <p:spPr>
          <a:xfrm>
            <a:off x="7727215" y="1131569"/>
            <a:ext cx="3633832" cy="2725374"/>
          </a:xfrm>
          <a:prstGeom prst="rect">
            <a:avLst/>
          </a:prstGeom>
          <a:effectLst>
            <a:softEdge rad="127000"/>
          </a:effectLst>
        </p:spPr>
      </p:pic>
      <p:pic>
        <p:nvPicPr>
          <p:cNvPr id="8" name="Рисунок 7"/>
          <p:cNvPicPr>
            <a:picLocks noChangeAspect="1"/>
          </p:cNvPicPr>
          <p:nvPr/>
        </p:nvPicPr>
        <p:blipFill>
          <a:blip r:embed="rId4"/>
          <a:stretch>
            <a:fillRect/>
          </a:stretch>
        </p:blipFill>
        <p:spPr>
          <a:xfrm>
            <a:off x="440931" y="3982678"/>
            <a:ext cx="3618433" cy="2713825"/>
          </a:xfrm>
          <a:prstGeom prst="rect">
            <a:avLst/>
          </a:prstGeom>
          <a:effectLst>
            <a:softEdge rad="127000"/>
          </a:effectLst>
        </p:spPr>
      </p:pic>
      <p:pic>
        <p:nvPicPr>
          <p:cNvPr id="5" name="Рисунок 4"/>
          <p:cNvPicPr>
            <a:picLocks noChangeAspect="1"/>
          </p:cNvPicPr>
          <p:nvPr/>
        </p:nvPicPr>
        <p:blipFill>
          <a:blip r:embed="rId5"/>
          <a:stretch>
            <a:fillRect/>
          </a:stretch>
        </p:blipFill>
        <p:spPr>
          <a:xfrm>
            <a:off x="786545" y="1163531"/>
            <a:ext cx="3633833" cy="2725374"/>
          </a:xfrm>
          <a:prstGeom prst="rect">
            <a:avLst/>
          </a:prstGeom>
          <a:effectLst>
            <a:softEdge rad="127000"/>
          </a:effectLst>
        </p:spPr>
      </p:pic>
      <p:sp>
        <p:nvSpPr>
          <p:cNvPr id="3" name="TextBox 2"/>
          <p:cNvSpPr txBox="1"/>
          <p:nvPr/>
        </p:nvSpPr>
        <p:spPr>
          <a:xfrm>
            <a:off x="3935994" y="5491194"/>
            <a:ext cx="4197896" cy="923330"/>
          </a:xfrm>
          <a:prstGeom prst="rect">
            <a:avLst/>
          </a:prstGeom>
          <a:noFill/>
        </p:spPr>
        <p:txBody>
          <a:bodyPr wrap="square" rtlCol="0">
            <a:spAutoFit/>
          </a:bodyPr>
          <a:lstStyle/>
          <a:p>
            <a:pPr algn="ctr"/>
            <a:r>
              <a:rPr lang="ru-RU" b="1" dirty="0">
                <a:solidFill>
                  <a:schemeClr val="bg2">
                    <a:lumMod val="50000"/>
                  </a:schemeClr>
                </a:solidFill>
              </a:rPr>
              <a:t>Памятники героям, погибшим в Великой Отечественной войне 1941-1945 гг.</a:t>
            </a:r>
          </a:p>
        </p:txBody>
      </p:sp>
      <p:sp>
        <p:nvSpPr>
          <p:cNvPr id="7" name="TextBox 6"/>
          <p:cNvSpPr txBox="1"/>
          <p:nvPr/>
        </p:nvSpPr>
        <p:spPr>
          <a:xfrm>
            <a:off x="786545" y="3701726"/>
            <a:ext cx="1039323" cy="276999"/>
          </a:xfrm>
          <a:prstGeom prst="rect">
            <a:avLst/>
          </a:prstGeom>
          <a:noFill/>
        </p:spPr>
        <p:txBody>
          <a:bodyPr wrap="none" rtlCol="0">
            <a:spAutoFit/>
          </a:bodyPr>
          <a:lstStyle/>
          <a:p>
            <a:r>
              <a:rPr lang="ru-RU" sz="1200" dirty="0">
                <a:solidFill>
                  <a:schemeClr val="bg2">
                    <a:lumMod val="50000"/>
                  </a:schemeClr>
                </a:solidFill>
                <a:latin typeface="Times New Roman" panose="02020603050405020304" pitchFamily="18" charset="0"/>
              </a:rPr>
              <a:t>с. </a:t>
            </a:r>
            <a:r>
              <a:rPr lang="ru-RU" sz="1200" dirty="0" err="1">
                <a:solidFill>
                  <a:schemeClr val="bg2">
                    <a:lumMod val="50000"/>
                  </a:schemeClr>
                </a:solidFill>
                <a:latin typeface="Times New Roman" panose="02020603050405020304" pitchFamily="18" charset="0"/>
              </a:rPr>
              <a:t>Лысогорка</a:t>
            </a:r>
            <a:endParaRPr lang="ru-RU" sz="1200" dirty="0">
              <a:solidFill>
                <a:schemeClr val="bg2">
                  <a:lumMod val="50000"/>
                </a:schemeClr>
              </a:solidFill>
              <a:latin typeface="Times New Roman" panose="02020603050405020304" pitchFamily="18" charset="0"/>
            </a:endParaRPr>
          </a:p>
        </p:txBody>
      </p:sp>
      <p:sp>
        <p:nvSpPr>
          <p:cNvPr id="9" name="TextBox 8"/>
          <p:cNvSpPr txBox="1"/>
          <p:nvPr/>
        </p:nvSpPr>
        <p:spPr>
          <a:xfrm>
            <a:off x="3078696" y="6553023"/>
            <a:ext cx="1614564" cy="276999"/>
          </a:xfrm>
          <a:prstGeom prst="rect">
            <a:avLst/>
          </a:prstGeom>
          <a:noFill/>
        </p:spPr>
        <p:txBody>
          <a:bodyPr wrap="square" rtlCol="0">
            <a:spAutoFit/>
          </a:bodyPr>
          <a:lstStyle/>
          <a:p>
            <a:r>
              <a:rPr lang="ru-RU" sz="1200" dirty="0">
                <a:solidFill>
                  <a:schemeClr val="bg2">
                    <a:lumMod val="50000"/>
                  </a:schemeClr>
                </a:solidFill>
                <a:latin typeface="Times New Roman" panose="02020603050405020304" pitchFamily="18" charset="0"/>
              </a:rPr>
              <a:t>х. Крюково</a:t>
            </a:r>
          </a:p>
        </p:txBody>
      </p:sp>
      <p:sp>
        <p:nvSpPr>
          <p:cNvPr id="10" name="TextBox 9"/>
          <p:cNvSpPr txBox="1"/>
          <p:nvPr/>
        </p:nvSpPr>
        <p:spPr>
          <a:xfrm>
            <a:off x="10137779" y="3682601"/>
            <a:ext cx="2446536" cy="276999"/>
          </a:xfrm>
          <a:prstGeom prst="rect">
            <a:avLst/>
          </a:prstGeom>
          <a:noFill/>
        </p:spPr>
        <p:txBody>
          <a:bodyPr wrap="square" rtlCol="0">
            <a:spAutoFit/>
          </a:bodyPr>
          <a:lstStyle/>
          <a:p>
            <a:r>
              <a:rPr lang="ru-RU" sz="1200" dirty="0">
                <a:solidFill>
                  <a:schemeClr val="bg2">
                    <a:lumMod val="50000"/>
                  </a:schemeClr>
                </a:solidFill>
                <a:latin typeface="Times New Roman" panose="02020603050405020304" pitchFamily="18" charset="0"/>
              </a:rPr>
              <a:t>с. </a:t>
            </a:r>
            <a:r>
              <a:rPr lang="ru-RU" sz="1200" dirty="0" err="1">
                <a:solidFill>
                  <a:schemeClr val="bg2">
                    <a:lumMod val="50000"/>
                  </a:schemeClr>
                </a:solidFill>
                <a:latin typeface="Times New Roman" panose="02020603050405020304" pitchFamily="18" charset="0"/>
              </a:rPr>
              <a:t>Новоспасовка</a:t>
            </a:r>
            <a:endParaRPr lang="ru-RU" sz="1200" dirty="0">
              <a:solidFill>
                <a:schemeClr val="bg2">
                  <a:lumMod val="50000"/>
                </a:schemeClr>
              </a:solidFill>
              <a:latin typeface="Times New Roman" panose="02020603050405020304" pitchFamily="18" charset="0"/>
            </a:endParaRPr>
          </a:p>
        </p:txBody>
      </p:sp>
      <p:sp>
        <p:nvSpPr>
          <p:cNvPr id="11" name="TextBox 10"/>
          <p:cNvSpPr txBox="1"/>
          <p:nvPr/>
        </p:nvSpPr>
        <p:spPr>
          <a:xfrm>
            <a:off x="8271544" y="6553023"/>
            <a:ext cx="1768427" cy="276999"/>
          </a:xfrm>
          <a:prstGeom prst="rect">
            <a:avLst/>
          </a:prstGeom>
          <a:noFill/>
        </p:spPr>
        <p:txBody>
          <a:bodyPr wrap="square" rtlCol="0">
            <a:spAutoFit/>
          </a:bodyPr>
          <a:lstStyle/>
          <a:p>
            <a:r>
              <a:rPr lang="ru-RU" sz="1200" dirty="0" err="1">
                <a:solidFill>
                  <a:schemeClr val="bg2">
                    <a:lumMod val="50000"/>
                  </a:schemeClr>
                </a:solidFill>
                <a:latin typeface="Times New Roman" panose="02020603050405020304" pitchFamily="18" charset="0"/>
              </a:rPr>
              <a:t>с.Новиковка</a:t>
            </a:r>
            <a:endParaRPr lang="ru-RU" sz="1200" dirty="0">
              <a:solidFill>
                <a:schemeClr val="bg2">
                  <a:lumMod val="50000"/>
                </a:schemeClr>
              </a:solidFill>
              <a:latin typeface="Times New Roman" panose="02020603050405020304" pitchFamily="18" charset="0"/>
            </a:endParaRPr>
          </a:p>
        </p:txBody>
      </p:sp>
      <p:pic>
        <p:nvPicPr>
          <p:cNvPr id="13" name="Рисунок 12"/>
          <p:cNvPicPr>
            <a:picLocks noChangeAspect="1"/>
          </p:cNvPicPr>
          <p:nvPr/>
        </p:nvPicPr>
        <p:blipFill rotWithShape="1">
          <a:blip r:embed="rId6"/>
          <a:srcRect l="14602" r="5576"/>
          <a:stretch/>
        </p:blipFill>
        <p:spPr>
          <a:xfrm>
            <a:off x="5109018" y="1713639"/>
            <a:ext cx="1929556" cy="3625950"/>
          </a:xfrm>
          <a:prstGeom prst="rect">
            <a:avLst/>
          </a:prstGeom>
          <a:effectLst>
            <a:softEdge rad="317500"/>
          </a:effectLst>
        </p:spPr>
      </p:pic>
      <p:sp>
        <p:nvSpPr>
          <p:cNvPr id="14" name="TextBox 13"/>
          <p:cNvSpPr txBox="1"/>
          <p:nvPr/>
        </p:nvSpPr>
        <p:spPr>
          <a:xfrm>
            <a:off x="1127382" y="820813"/>
            <a:ext cx="9815120" cy="369332"/>
          </a:xfrm>
          <a:prstGeom prst="rect">
            <a:avLst/>
          </a:prstGeom>
          <a:noFill/>
        </p:spPr>
        <p:txBody>
          <a:bodyPr wrap="square" rtlCol="0">
            <a:spAutoFit/>
          </a:bodyPr>
          <a:lstStyle/>
          <a:p>
            <a:pPr algn="ctr"/>
            <a:r>
              <a:rPr lang="ru-RU" b="1" dirty="0">
                <a:solidFill>
                  <a:schemeClr val="bg2">
                    <a:lumMod val="50000"/>
                  </a:schemeClr>
                </a:solidFill>
              </a:rPr>
              <a:t>История </a:t>
            </a:r>
            <a:r>
              <a:rPr lang="ru-RU" b="1" dirty="0" err="1">
                <a:solidFill>
                  <a:schemeClr val="bg2">
                    <a:lumMod val="50000"/>
                  </a:schemeClr>
                </a:solidFill>
              </a:rPr>
              <a:t>Лысогорского</a:t>
            </a:r>
            <a:r>
              <a:rPr lang="ru-RU" b="1" dirty="0">
                <a:solidFill>
                  <a:schemeClr val="bg2">
                    <a:lumMod val="50000"/>
                  </a:schemeClr>
                </a:solidFill>
              </a:rPr>
              <a:t> сельского поселения нашла отражение в памятниках</a:t>
            </a:r>
          </a:p>
        </p:txBody>
      </p:sp>
    </p:spTree>
    <p:extLst>
      <p:ext uri="{BB962C8B-B14F-4D97-AF65-F5344CB8AC3E}">
        <p14:creationId xmlns:p14="http://schemas.microsoft.com/office/powerpoint/2010/main" val="38245092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txBox="1">
            <a:spLocks/>
          </p:cNvSpPr>
          <p:nvPr/>
        </p:nvSpPr>
        <p:spPr>
          <a:xfrm>
            <a:off x="440931" y="0"/>
            <a:ext cx="8534400" cy="1377064"/>
          </a:xfrm>
          <a:prstGeom prst="rect">
            <a:avLst/>
          </a:prstGeom>
        </p:spPr>
        <p:txBody>
          <a:bodyP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ru-RU" sz="2600" b="1" i="1" dirty="0">
              <a:latin typeface="Times New Roman" panose="02020603050405020304" pitchFamily="18" charset="0"/>
              <a:cs typeface="Times New Roman" panose="02020603050405020304" pitchFamily="18" charset="0"/>
            </a:endParaRPr>
          </a:p>
          <a:p>
            <a:r>
              <a:rPr lang="ru-RU" sz="2600" b="1" i="1" dirty="0" err="1">
                <a:latin typeface="Times New Roman" panose="02020603050405020304" pitchFamily="18" charset="0"/>
                <a:cs typeface="Times New Roman" panose="02020603050405020304" pitchFamily="18" charset="0"/>
              </a:rPr>
              <a:t>лысогорское</a:t>
            </a:r>
            <a:r>
              <a:rPr lang="ru-RU" sz="2600" b="1" i="1" dirty="0">
                <a:latin typeface="Times New Roman" panose="02020603050405020304" pitchFamily="18" charset="0"/>
                <a:cs typeface="Times New Roman" panose="02020603050405020304" pitchFamily="18" charset="0"/>
              </a:rPr>
              <a:t> сельское поселение</a:t>
            </a:r>
          </a:p>
        </p:txBody>
      </p:sp>
      <p:sp>
        <p:nvSpPr>
          <p:cNvPr id="4" name="TextBox 3"/>
          <p:cNvSpPr txBox="1"/>
          <p:nvPr/>
        </p:nvSpPr>
        <p:spPr>
          <a:xfrm>
            <a:off x="625489" y="1124544"/>
            <a:ext cx="5439752" cy="369332"/>
          </a:xfrm>
          <a:prstGeom prst="rect">
            <a:avLst/>
          </a:prstGeom>
          <a:noFill/>
        </p:spPr>
        <p:txBody>
          <a:bodyPr wrap="square" rtlCol="0">
            <a:spAutoFit/>
          </a:bodyPr>
          <a:lstStyle/>
          <a:p>
            <a:r>
              <a:rPr lang="ru-RU" b="1" dirty="0">
                <a:solidFill>
                  <a:schemeClr val="bg2">
                    <a:lumMod val="50000"/>
                  </a:schemeClr>
                </a:solidFill>
              </a:rPr>
              <a:t>Храм Рождества Пресвятой Богородицы</a:t>
            </a:r>
            <a:endParaRPr lang="ru-RU" dirty="0">
              <a:solidFill>
                <a:schemeClr val="bg2">
                  <a:lumMod val="50000"/>
                </a:schemeClr>
              </a:solidFill>
            </a:endParaRPr>
          </a:p>
        </p:txBody>
      </p:sp>
      <p:sp>
        <p:nvSpPr>
          <p:cNvPr id="5" name="Прямоугольник 4"/>
          <p:cNvSpPr/>
          <p:nvPr/>
        </p:nvSpPr>
        <p:spPr>
          <a:xfrm>
            <a:off x="5972960" y="1543595"/>
            <a:ext cx="5855517" cy="1015663"/>
          </a:xfrm>
          <a:prstGeom prst="rect">
            <a:avLst/>
          </a:prstGeom>
        </p:spPr>
        <p:txBody>
          <a:bodyPr wrap="square">
            <a:spAutoFit/>
          </a:bodyPr>
          <a:lstStyle/>
          <a:p>
            <a:pPr indent="449580" algn="just">
              <a:spcAft>
                <a:spcPts val="0"/>
              </a:spcAft>
            </a:pPr>
            <a:r>
              <a:rPr lang="ru-RU" sz="1200" dirty="0">
                <a:solidFill>
                  <a:schemeClr val="bg2">
                    <a:lumMod val="50000"/>
                  </a:schemeClr>
                </a:solidFill>
                <a:latin typeface="Times New Roman" panose="02020603050405020304" pitchFamily="18" charset="0"/>
                <a:ea typeface="Times New Roman" panose="02020603050405020304" pitchFamily="18" charset="0"/>
              </a:rPr>
              <a:t>На окраине хутора </a:t>
            </a:r>
            <a:r>
              <a:rPr lang="ru-RU" sz="1200" dirty="0">
                <a:solidFill>
                  <a:schemeClr val="bg2">
                    <a:lumMod val="50000"/>
                  </a:schemeClr>
                </a:solidFill>
                <a:latin typeface="Times New Roman" panose="02020603050405020304" pitchFamily="18" charset="0"/>
                <a:ea typeface="Times New Roman" panose="02020603050405020304" pitchFamily="18" charset="0"/>
                <a:hlinkClick r:id="rId2" tooltip="Крюково (Куйбышевский район)"/>
              </a:rPr>
              <a:t>Крюково</a:t>
            </a:r>
            <a:r>
              <a:rPr lang="ru-RU" sz="1200" dirty="0">
                <a:solidFill>
                  <a:schemeClr val="bg2">
                    <a:lumMod val="50000"/>
                  </a:schemeClr>
                </a:solidFill>
                <a:latin typeface="Times New Roman" panose="02020603050405020304" pitchFamily="18" charset="0"/>
                <a:ea typeface="Times New Roman" panose="02020603050405020304" pitchFamily="18" charset="0"/>
              </a:rPr>
              <a:t> Куйбышевского района Ростовской области расположен </a:t>
            </a:r>
            <a:r>
              <a:rPr lang="ru-RU" sz="1200" b="1" dirty="0">
                <a:solidFill>
                  <a:schemeClr val="bg2">
                    <a:lumMod val="50000"/>
                  </a:schemeClr>
                </a:solidFill>
                <a:latin typeface="Times New Roman CYR" panose="02020603050405020304" pitchFamily="18" charset="0"/>
                <a:ea typeface="Times New Roman" panose="02020603050405020304" pitchFamily="18" charset="0"/>
              </a:rPr>
              <a:t>Храм </a:t>
            </a:r>
            <a:r>
              <a:rPr lang="ru-RU" sz="1200" b="1" dirty="0">
                <a:solidFill>
                  <a:schemeClr val="bg2">
                    <a:lumMod val="50000"/>
                  </a:schemeClr>
                </a:solidFill>
                <a:latin typeface="Arial" panose="020B0604020202020204" pitchFamily="34" charset="0"/>
                <a:ea typeface="Times New Roman" panose="02020603050405020304" pitchFamily="18" charset="0"/>
              </a:rPr>
              <a:t>Рождества Пресвятой Богородицы.</a:t>
            </a:r>
            <a:endParaRPr lang="ru-RU" sz="1200" dirty="0">
              <a:solidFill>
                <a:schemeClr val="bg2">
                  <a:lumMod val="50000"/>
                </a:schemeClr>
              </a:solidFill>
              <a:latin typeface="Times New Roman" panose="02020603050405020304" pitchFamily="18" charset="0"/>
              <a:ea typeface="Times New Roman" panose="02020603050405020304" pitchFamily="18" charset="0"/>
            </a:endParaRPr>
          </a:p>
          <a:p>
            <a:pPr indent="450215" algn="just">
              <a:spcAft>
                <a:spcPts val="0"/>
              </a:spcAft>
            </a:pPr>
            <a:r>
              <a:rPr lang="ru-RU" sz="1200" dirty="0">
                <a:solidFill>
                  <a:schemeClr val="bg2">
                    <a:lumMod val="50000"/>
                  </a:schemeClr>
                </a:solidFill>
                <a:latin typeface="Times New Roman" panose="02020603050405020304" pitchFamily="18" charset="0"/>
                <a:ea typeface="Times New Roman" panose="02020603050405020304" pitchFamily="18" charset="0"/>
              </a:rPr>
              <a:t>Церковь Рождества Пресвятой Богородицы, построена в </a:t>
            </a:r>
            <a:r>
              <a:rPr lang="ru-RU" sz="1200" dirty="0">
                <a:solidFill>
                  <a:schemeClr val="bg2">
                    <a:lumMod val="50000"/>
                  </a:schemeClr>
                </a:solidFill>
                <a:latin typeface="Times New Roman" panose="02020603050405020304" pitchFamily="18" charset="0"/>
                <a:ea typeface="Times New Roman" panose="02020603050405020304" pitchFamily="18" charset="0"/>
                <a:hlinkClick r:id="rId3" tooltip="1902 год"/>
              </a:rPr>
              <a:t>1902 году</a:t>
            </a:r>
            <a:r>
              <a:rPr lang="ru-RU" sz="1200" dirty="0">
                <a:solidFill>
                  <a:schemeClr val="bg2">
                    <a:lumMod val="50000"/>
                  </a:schemeClr>
                </a:solidFill>
                <a:latin typeface="Times New Roman" panose="02020603050405020304" pitchFamily="18" charset="0"/>
                <a:ea typeface="Times New Roman" panose="02020603050405020304" pitchFamily="18" charset="0"/>
              </a:rPr>
              <a:t> на пожертвования вдовы отставного подполковника Крюковой Раисы Петровны и односельчан. </a:t>
            </a:r>
            <a:r>
              <a:rPr lang="ru-RU" sz="1200" dirty="0">
                <a:solidFill>
                  <a:schemeClr val="bg2">
                    <a:lumMod val="50000"/>
                  </a:schemeClr>
                </a:solidFill>
                <a:latin typeface="Times New Roman" panose="02020603050405020304" pitchFamily="18" charset="0"/>
              </a:rPr>
              <a:t>В настоящее время храм является действующим.</a:t>
            </a:r>
          </a:p>
        </p:txBody>
      </p:sp>
      <p:pic>
        <p:nvPicPr>
          <p:cNvPr id="7" name="Рисунок 6"/>
          <p:cNvPicPr>
            <a:picLocks noChangeAspect="1"/>
          </p:cNvPicPr>
          <p:nvPr/>
        </p:nvPicPr>
        <p:blipFill rotWithShape="1">
          <a:blip r:embed="rId4"/>
          <a:srcRect b="3993"/>
          <a:stretch/>
        </p:blipFill>
        <p:spPr>
          <a:xfrm>
            <a:off x="5675347" y="3049717"/>
            <a:ext cx="2287151" cy="2927757"/>
          </a:xfrm>
          <a:prstGeom prst="rect">
            <a:avLst/>
          </a:prstGeom>
          <a:effectLst>
            <a:softEdge rad="127000"/>
          </a:effectLst>
        </p:spPr>
      </p:pic>
      <p:pic>
        <p:nvPicPr>
          <p:cNvPr id="9" name="Рисунок 8"/>
          <p:cNvPicPr>
            <a:picLocks noChangeAspect="1"/>
          </p:cNvPicPr>
          <p:nvPr/>
        </p:nvPicPr>
        <p:blipFill rotWithShape="1">
          <a:blip r:embed="rId5"/>
          <a:srcRect b="2884"/>
          <a:stretch/>
        </p:blipFill>
        <p:spPr>
          <a:xfrm>
            <a:off x="202005" y="2051426"/>
            <a:ext cx="5390175" cy="3926048"/>
          </a:xfrm>
          <a:prstGeom prst="rect">
            <a:avLst/>
          </a:prstGeom>
          <a:effectLst>
            <a:softEdge rad="127000"/>
          </a:effectLst>
        </p:spPr>
      </p:pic>
      <p:pic>
        <p:nvPicPr>
          <p:cNvPr id="11" name="Рисунок 10"/>
          <p:cNvPicPr>
            <a:picLocks noChangeAspect="1"/>
          </p:cNvPicPr>
          <p:nvPr/>
        </p:nvPicPr>
        <p:blipFill rotWithShape="1">
          <a:blip r:embed="rId6"/>
          <a:srcRect b="3993"/>
          <a:stretch/>
        </p:blipFill>
        <p:spPr>
          <a:xfrm>
            <a:off x="8045665" y="3049716"/>
            <a:ext cx="4066048" cy="2927758"/>
          </a:xfrm>
          <a:prstGeom prst="rect">
            <a:avLst/>
          </a:prstGeom>
          <a:effectLst>
            <a:softEdge rad="127000"/>
          </a:effectLst>
        </p:spPr>
      </p:pic>
    </p:spTree>
    <p:extLst>
      <p:ext uri="{BB962C8B-B14F-4D97-AF65-F5344CB8AC3E}">
        <p14:creationId xmlns:p14="http://schemas.microsoft.com/office/powerpoint/2010/main" val="8149158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440931" y="0"/>
            <a:ext cx="8534400" cy="1377064"/>
          </a:xfrm>
          <a:prstGeom prst="rect">
            <a:avLst/>
          </a:prstGeom>
        </p:spPr>
        <p:txBody>
          <a:bodyP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ru-RU" sz="2600" b="1" i="1" dirty="0">
              <a:latin typeface="Times New Roman" panose="02020603050405020304" pitchFamily="18" charset="0"/>
              <a:cs typeface="Times New Roman" panose="02020603050405020304" pitchFamily="18" charset="0"/>
            </a:endParaRPr>
          </a:p>
          <a:p>
            <a:r>
              <a:rPr lang="ru-RU" sz="2600" b="1" i="1" dirty="0" err="1">
                <a:latin typeface="Times New Roman" panose="02020603050405020304" pitchFamily="18" charset="0"/>
                <a:cs typeface="Times New Roman" panose="02020603050405020304" pitchFamily="18" charset="0"/>
              </a:rPr>
              <a:t>лысогорское</a:t>
            </a:r>
            <a:r>
              <a:rPr lang="ru-RU" sz="2600" b="1" i="1" dirty="0">
                <a:latin typeface="Times New Roman" panose="02020603050405020304" pitchFamily="18" charset="0"/>
                <a:cs typeface="Times New Roman" panose="02020603050405020304" pitchFamily="18" charset="0"/>
              </a:rPr>
              <a:t> сельское поселение</a:t>
            </a:r>
          </a:p>
        </p:txBody>
      </p:sp>
      <p:pic>
        <p:nvPicPr>
          <p:cNvPr id="4" name="Рисунок 3"/>
          <p:cNvPicPr>
            <a:picLocks noChangeAspect="1"/>
          </p:cNvPicPr>
          <p:nvPr/>
        </p:nvPicPr>
        <p:blipFill>
          <a:blip r:embed="rId2"/>
          <a:stretch>
            <a:fillRect/>
          </a:stretch>
        </p:blipFill>
        <p:spPr>
          <a:xfrm>
            <a:off x="440931" y="1736522"/>
            <a:ext cx="7097085" cy="4731390"/>
          </a:xfrm>
          <a:prstGeom prst="rect">
            <a:avLst/>
          </a:prstGeom>
          <a:effectLst>
            <a:softEdge rad="127000"/>
          </a:effectLst>
        </p:spPr>
      </p:pic>
      <p:sp>
        <p:nvSpPr>
          <p:cNvPr id="5" name="TextBox 4"/>
          <p:cNvSpPr txBox="1"/>
          <p:nvPr/>
        </p:nvSpPr>
        <p:spPr>
          <a:xfrm>
            <a:off x="4295163" y="1271460"/>
            <a:ext cx="4588778" cy="369332"/>
          </a:xfrm>
          <a:prstGeom prst="rect">
            <a:avLst/>
          </a:prstGeom>
          <a:noFill/>
        </p:spPr>
        <p:txBody>
          <a:bodyPr wrap="square" rtlCol="0">
            <a:spAutoFit/>
          </a:bodyPr>
          <a:lstStyle/>
          <a:p>
            <a:r>
              <a:rPr lang="ru-RU" b="1" dirty="0">
                <a:solidFill>
                  <a:schemeClr val="bg2">
                    <a:lumMod val="50000"/>
                  </a:schemeClr>
                </a:solidFill>
              </a:rPr>
              <a:t>Памятник В.И. Ленину</a:t>
            </a:r>
          </a:p>
        </p:txBody>
      </p:sp>
      <p:sp>
        <p:nvSpPr>
          <p:cNvPr id="6" name="TextBox 5"/>
          <p:cNvSpPr txBox="1"/>
          <p:nvPr/>
        </p:nvSpPr>
        <p:spPr>
          <a:xfrm>
            <a:off x="7814345" y="2390862"/>
            <a:ext cx="3783435" cy="1384995"/>
          </a:xfrm>
          <a:prstGeom prst="rect">
            <a:avLst/>
          </a:prstGeom>
          <a:noFill/>
        </p:spPr>
        <p:txBody>
          <a:bodyPr wrap="square" rtlCol="0">
            <a:spAutoFit/>
          </a:bodyPr>
          <a:lstStyle/>
          <a:p>
            <a:r>
              <a:rPr lang="ru-RU" sz="1400" dirty="0">
                <a:solidFill>
                  <a:schemeClr val="bg2">
                    <a:lumMod val="50000"/>
                  </a:schemeClr>
                </a:solidFill>
              </a:rPr>
              <a:t>Памятник установлен в центре села </a:t>
            </a:r>
            <a:r>
              <a:rPr lang="ru-RU" sz="1400" dirty="0" err="1">
                <a:solidFill>
                  <a:schemeClr val="bg2">
                    <a:lumMod val="50000"/>
                  </a:schemeClr>
                </a:solidFill>
              </a:rPr>
              <a:t>Лысогорка</a:t>
            </a:r>
            <a:r>
              <a:rPr lang="ru-RU" sz="1400" dirty="0">
                <a:solidFill>
                  <a:schemeClr val="bg2">
                    <a:lumMod val="50000"/>
                  </a:schemeClr>
                </a:solidFill>
              </a:rPr>
              <a:t> перед зданием </a:t>
            </a:r>
            <a:r>
              <a:rPr lang="ru-RU" sz="1400" dirty="0" err="1">
                <a:solidFill>
                  <a:schemeClr val="bg2">
                    <a:lumMod val="50000"/>
                  </a:schemeClr>
                </a:solidFill>
              </a:rPr>
              <a:t>Лысогорского</a:t>
            </a:r>
            <a:r>
              <a:rPr lang="ru-RU" sz="1400" dirty="0">
                <a:solidFill>
                  <a:schemeClr val="bg2">
                    <a:lumMod val="50000"/>
                  </a:schemeClr>
                </a:solidFill>
              </a:rPr>
              <a:t> сельского Дома культуры в 1959 году и символизирует советский период в истории с. </a:t>
            </a:r>
            <a:r>
              <a:rPr lang="ru-RU" sz="1400" dirty="0" err="1">
                <a:solidFill>
                  <a:schemeClr val="bg2">
                    <a:lumMod val="50000"/>
                  </a:schemeClr>
                </a:solidFill>
              </a:rPr>
              <a:t>Лысогорка</a:t>
            </a:r>
            <a:r>
              <a:rPr lang="ru-RU" sz="1400" dirty="0">
                <a:solidFill>
                  <a:schemeClr val="bg2">
                    <a:lumMod val="50000"/>
                  </a:schemeClr>
                </a:solidFill>
              </a:rPr>
              <a:t>.</a:t>
            </a:r>
          </a:p>
        </p:txBody>
      </p:sp>
    </p:spTree>
    <p:extLst>
      <p:ext uri="{BB962C8B-B14F-4D97-AF65-F5344CB8AC3E}">
        <p14:creationId xmlns:p14="http://schemas.microsoft.com/office/powerpoint/2010/main" val="42021837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440931" y="0"/>
            <a:ext cx="8534400" cy="1377064"/>
          </a:xfrm>
          <a:prstGeom prst="rect">
            <a:avLst/>
          </a:prstGeom>
        </p:spPr>
        <p:txBody>
          <a:bodyP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ru-RU" sz="2600" b="1" i="1" dirty="0">
              <a:latin typeface="Times New Roman" panose="02020603050405020304" pitchFamily="18" charset="0"/>
              <a:cs typeface="Times New Roman" panose="02020603050405020304" pitchFamily="18" charset="0"/>
            </a:endParaRPr>
          </a:p>
          <a:p>
            <a:r>
              <a:rPr lang="ru-RU" sz="2600" b="1" i="1" dirty="0" err="1">
                <a:latin typeface="Times New Roman" panose="02020603050405020304" pitchFamily="18" charset="0"/>
                <a:cs typeface="Times New Roman" panose="02020603050405020304" pitchFamily="18" charset="0"/>
              </a:rPr>
              <a:t>лысогорское</a:t>
            </a:r>
            <a:r>
              <a:rPr lang="ru-RU" sz="2600" b="1" i="1" dirty="0">
                <a:latin typeface="Times New Roman" panose="02020603050405020304" pitchFamily="18" charset="0"/>
                <a:cs typeface="Times New Roman" panose="02020603050405020304" pitchFamily="18" charset="0"/>
              </a:rPr>
              <a:t> сельское поселение</a:t>
            </a:r>
          </a:p>
        </p:txBody>
      </p:sp>
      <p:sp>
        <p:nvSpPr>
          <p:cNvPr id="3" name="Прямоугольник 2"/>
          <p:cNvSpPr/>
          <p:nvPr/>
        </p:nvSpPr>
        <p:spPr>
          <a:xfrm>
            <a:off x="3352369" y="1154539"/>
            <a:ext cx="5822876" cy="369332"/>
          </a:xfrm>
          <a:prstGeom prst="rect">
            <a:avLst/>
          </a:prstGeom>
        </p:spPr>
        <p:txBody>
          <a:bodyPr wrap="none">
            <a:spAutoFit/>
          </a:bodyPr>
          <a:lstStyle/>
          <a:p>
            <a:r>
              <a:rPr lang="ru-RU" b="1" dirty="0">
                <a:solidFill>
                  <a:schemeClr val="bg2">
                    <a:lumMod val="50000"/>
                  </a:schemeClr>
                </a:solidFill>
                <a:latin typeface="Times New Roman" panose="02020603050405020304" pitchFamily="18" charset="0"/>
                <a:ea typeface="Times New Roman" panose="02020603050405020304" pitchFamily="18" charset="0"/>
              </a:rPr>
              <a:t>Памятник природы Ростовской области «</a:t>
            </a:r>
            <a:r>
              <a:rPr lang="ru-RU" b="1" dirty="0" err="1">
                <a:solidFill>
                  <a:schemeClr val="bg2">
                    <a:lumMod val="50000"/>
                  </a:schemeClr>
                </a:solidFill>
                <a:latin typeface="Times New Roman" panose="02020603050405020304" pitchFamily="18" charset="0"/>
                <a:ea typeface="Times New Roman" panose="02020603050405020304" pitchFamily="18" charset="0"/>
              </a:rPr>
              <a:t>Лысогорка</a:t>
            </a:r>
            <a:r>
              <a:rPr lang="ru-RU" b="1" dirty="0">
                <a:solidFill>
                  <a:schemeClr val="bg2">
                    <a:lumMod val="50000"/>
                  </a:schemeClr>
                </a:solidFill>
                <a:latin typeface="Times New Roman" panose="02020603050405020304" pitchFamily="18" charset="0"/>
                <a:ea typeface="Times New Roman" panose="02020603050405020304" pitchFamily="18" charset="0"/>
              </a:rPr>
              <a:t>»</a:t>
            </a:r>
            <a:endParaRPr lang="ru-RU" dirty="0">
              <a:solidFill>
                <a:schemeClr val="bg2">
                  <a:lumMod val="50000"/>
                </a:schemeClr>
              </a:solidFill>
            </a:endParaRPr>
          </a:p>
        </p:txBody>
      </p:sp>
      <p:sp>
        <p:nvSpPr>
          <p:cNvPr id="4" name="Прямоугольник 3"/>
          <p:cNvSpPr/>
          <p:nvPr/>
        </p:nvSpPr>
        <p:spPr>
          <a:xfrm>
            <a:off x="431195" y="1523871"/>
            <a:ext cx="5632698" cy="5093702"/>
          </a:xfrm>
          <a:prstGeom prst="rect">
            <a:avLst/>
          </a:prstGeom>
        </p:spPr>
        <p:txBody>
          <a:bodyPr wrap="square">
            <a:spAutoFit/>
          </a:bodyPr>
          <a:lstStyle/>
          <a:p>
            <a:pPr indent="450215" algn="just" fontAlgn="base">
              <a:spcAft>
                <a:spcPts val="0"/>
              </a:spcAft>
            </a:pPr>
            <a:r>
              <a:rPr lang="ru-RU" sz="1300" dirty="0">
                <a:solidFill>
                  <a:schemeClr val="bg2">
                    <a:lumMod val="50000"/>
                  </a:schemeClr>
                </a:solidFill>
                <a:latin typeface="Times New Roman" panose="02020603050405020304" pitchFamily="18" charset="0"/>
                <a:ea typeface="Times New Roman" panose="02020603050405020304" pitchFamily="18" charset="0"/>
              </a:rPr>
              <a:t>На территории </a:t>
            </a:r>
            <a:r>
              <a:rPr lang="ru-RU" sz="1300" dirty="0" err="1">
                <a:solidFill>
                  <a:schemeClr val="bg2">
                    <a:lumMod val="50000"/>
                  </a:schemeClr>
                </a:solidFill>
                <a:latin typeface="Times New Roman" panose="02020603050405020304" pitchFamily="18" charset="0"/>
                <a:ea typeface="Times New Roman" panose="02020603050405020304" pitchFamily="18" charset="0"/>
              </a:rPr>
              <a:t>Лысогорского</a:t>
            </a:r>
            <a:r>
              <a:rPr lang="ru-RU" sz="1300" dirty="0">
                <a:solidFill>
                  <a:schemeClr val="bg2">
                    <a:lumMod val="50000"/>
                  </a:schemeClr>
                </a:solidFill>
                <a:latin typeface="Times New Roman" panose="02020603050405020304" pitchFamily="18" charset="0"/>
                <a:ea typeface="Times New Roman" panose="02020603050405020304" pitchFamily="18" charset="0"/>
              </a:rPr>
              <a:t> сельского поселения расположен </a:t>
            </a:r>
            <a:r>
              <a:rPr lang="ru-RU" sz="1300" b="1" dirty="0">
                <a:solidFill>
                  <a:schemeClr val="bg2">
                    <a:lumMod val="50000"/>
                  </a:schemeClr>
                </a:solidFill>
                <a:latin typeface="Times New Roman" panose="02020603050405020304" pitchFamily="18" charset="0"/>
                <a:ea typeface="Times New Roman" panose="02020603050405020304" pitchFamily="18" charset="0"/>
              </a:rPr>
              <a:t>Памятник природы Ростовской области «</a:t>
            </a:r>
            <a:r>
              <a:rPr lang="ru-RU" sz="1300" b="1" dirty="0" err="1">
                <a:solidFill>
                  <a:schemeClr val="bg2">
                    <a:lumMod val="50000"/>
                  </a:schemeClr>
                </a:solidFill>
                <a:latin typeface="Times New Roman" panose="02020603050405020304" pitchFamily="18" charset="0"/>
                <a:ea typeface="Times New Roman" panose="02020603050405020304" pitchFamily="18" charset="0"/>
              </a:rPr>
              <a:t>Лысогорка</a:t>
            </a:r>
            <a:r>
              <a:rPr lang="ru-RU" sz="1300" b="1" dirty="0">
                <a:solidFill>
                  <a:schemeClr val="bg2">
                    <a:lumMod val="50000"/>
                  </a:schemeClr>
                </a:solidFill>
                <a:latin typeface="Times New Roman" panose="02020603050405020304" pitchFamily="18" charset="0"/>
                <a:ea typeface="Times New Roman" panose="02020603050405020304" pitchFamily="18" charset="0"/>
              </a:rPr>
              <a:t>»</a:t>
            </a:r>
            <a:r>
              <a:rPr lang="ru-RU" sz="1300" dirty="0">
                <a:solidFill>
                  <a:schemeClr val="bg2">
                    <a:lumMod val="50000"/>
                  </a:schemeClr>
                </a:solidFill>
                <a:latin typeface="Times New Roman" panose="02020603050405020304" pitchFamily="18" charset="0"/>
                <a:ea typeface="Times New Roman" panose="02020603050405020304" pitchFamily="18" charset="0"/>
              </a:rPr>
              <a:t> - южный форпост </a:t>
            </a:r>
            <a:r>
              <a:rPr lang="ru-RU" sz="1300" dirty="0" err="1">
                <a:solidFill>
                  <a:schemeClr val="bg2">
                    <a:lumMod val="50000"/>
                  </a:schemeClr>
                </a:solidFill>
                <a:latin typeface="Times New Roman" panose="02020603050405020304" pitchFamily="18" charset="0"/>
                <a:ea typeface="Times New Roman" panose="02020603050405020304" pitchFamily="18" charset="0"/>
              </a:rPr>
              <a:t>своеобразнейших</a:t>
            </a:r>
            <a:r>
              <a:rPr lang="ru-RU" sz="1300" dirty="0">
                <a:solidFill>
                  <a:schemeClr val="bg2">
                    <a:lumMod val="50000"/>
                  </a:schemeClr>
                </a:solidFill>
                <a:latin typeface="Times New Roman" panose="02020603050405020304" pitchFamily="18" charset="0"/>
                <a:ea typeface="Times New Roman" panose="02020603050405020304" pitchFamily="18" charset="0"/>
              </a:rPr>
              <a:t> южнорусских нагорных ксерофитов, в составе которых основная роль принадлежит полукустарникам и полукустарничкам, в своей экологии тесно связанным с меловыми субстратами. Многие виды относятся к редким, занесенным в Красную книгу Ростовской области: ковыль </a:t>
            </a:r>
            <a:r>
              <a:rPr lang="ru-RU" sz="1300" dirty="0" err="1">
                <a:solidFill>
                  <a:schemeClr val="bg2">
                    <a:lumMod val="50000"/>
                  </a:schemeClr>
                </a:solidFill>
                <a:latin typeface="Times New Roman" panose="02020603050405020304" pitchFamily="18" charset="0"/>
                <a:ea typeface="Times New Roman" panose="02020603050405020304" pitchFamily="18" charset="0"/>
              </a:rPr>
              <a:t>опушеннолистный</a:t>
            </a:r>
            <a:r>
              <a:rPr lang="ru-RU" sz="1300" dirty="0">
                <a:solidFill>
                  <a:schemeClr val="bg2">
                    <a:lumMod val="50000"/>
                  </a:schemeClr>
                </a:solidFill>
                <a:latin typeface="Times New Roman" panose="02020603050405020304" pitchFamily="18" charset="0"/>
                <a:ea typeface="Times New Roman" panose="02020603050405020304" pitchFamily="18" charset="0"/>
              </a:rPr>
              <a:t>, полынь </a:t>
            </a:r>
            <a:r>
              <a:rPr lang="ru-RU" sz="1300" dirty="0" err="1">
                <a:solidFill>
                  <a:schemeClr val="bg2">
                    <a:lumMod val="50000"/>
                  </a:schemeClr>
                </a:solidFill>
                <a:latin typeface="Times New Roman" panose="02020603050405020304" pitchFamily="18" charset="0"/>
                <a:ea typeface="Times New Roman" panose="02020603050405020304" pitchFamily="18" charset="0"/>
              </a:rPr>
              <a:t>солянковидная</a:t>
            </a:r>
            <a:r>
              <a:rPr lang="ru-RU" sz="1300" dirty="0">
                <a:solidFill>
                  <a:schemeClr val="bg2">
                    <a:lumMod val="50000"/>
                  </a:schemeClr>
                </a:solidFill>
                <a:latin typeface="Times New Roman" panose="02020603050405020304" pitchFamily="18" charset="0"/>
                <a:ea typeface="Times New Roman" panose="02020603050405020304" pitchFamily="18" charset="0"/>
              </a:rPr>
              <a:t>, василек русский, </a:t>
            </a:r>
            <a:r>
              <a:rPr lang="ru-RU" sz="1300" dirty="0" err="1">
                <a:solidFill>
                  <a:schemeClr val="bg2">
                    <a:lumMod val="50000"/>
                  </a:schemeClr>
                </a:solidFill>
                <a:latin typeface="Times New Roman" panose="02020603050405020304" pitchFamily="18" charset="0"/>
                <a:ea typeface="Times New Roman" panose="02020603050405020304" pitchFamily="18" charset="0"/>
              </a:rPr>
              <a:t>оносма</a:t>
            </a:r>
            <a:r>
              <a:rPr lang="ru-RU" sz="1300" dirty="0">
                <a:solidFill>
                  <a:schemeClr val="bg2">
                    <a:lumMod val="50000"/>
                  </a:schemeClr>
                </a:solidFill>
                <a:latin typeface="Times New Roman" panose="02020603050405020304" pitchFamily="18" charset="0"/>
                <a:ea typeface="Times New Roman" panose="02020603050405020304" pitchFamily="18" charset="0"/>
              </a:rPr>
              <a:t> донская, бурачок </a:t>
            </a:r>
            <a:r>
              <a:rPr lang="ru-RU" sz="1300" dirty="0" err="1">
                <a:solidFill>
                  <a:schemeClr val="bg2">
                    <a:lumMod val="50000"/>
                  </a:schemeClr>
                </a:solidFill>
                <a:latin typeface="Times New Roman" panose="02020603050405020304" pitchFamily="18" charset="0"/>
                <a:ea typeface="Times New Roman" panose="02020603050405020304" pitchFamily="18" charset="0"/>
              </a:rPr>
              <a:t>голоножковый</a:t>
            </a:r>
            <a:r>
              <a:rPr lang="ru-RU" sz="1300" dirty="0">
                <a:solidFill>
                  <a:schemeClr val="bg2">
                    <a:lumMod val="50000"/>
                  </a:schemeClr>
                </a:solidFill>
                <a:latin typeface="Times New Roman" panose="02020603050405020304" pitchFamily="18" charset="0"/>
                <a:ea typeface="Times New Roman" panose="02020603050405020304" pitchFamily="18" charset="0"/>
              </a:rPr>
              <a:t>, </a:t>
            </a:r>
            <a:r>
              <a:rPr lang="ru-RU" sz="1300" dirty="0" err="1">
                <a:solidFill>
                  <a:schemeClr val="bg2">
                    <a:lumMod val="50000"/>
                  </a:schemeClr>
                </a:solidFill>
                <a:latin typeface="Times New Roman" panose="02020603050405020304" pitchFamily="18" charset="0"/>
                <a:ea typeface="Times New Roman" panose="02020603050405020304" pitchFamily="18" charset="0"/>
              </a:rPr>
              <a:t>двурядник</a:t>
            </a:r>
            <a:r>
              <a:rPr lang="ru-RU" sz="1300" dirty="0">
                <a:solidFill>
                  <a:schemeClr val="bg2">
                    <a:lumMod val="50000"/>
                  </a:schemeClr>
                </a:solidFill>
                <a:latin typeface="Times New Roman" panose="02020603050405020304" pitchFamily="18" charset="0"/>
                <a:ea typeface="Times New Roman" panose="02020603050405020304" pitchFamily="18" charset="0"/>
              </a:rPr>
              <a:t> меловой, </a:t>
            </a:r>
            <a:r>
              <a:rPr lang="ru-RU" sz="1300" dirty="0" err="1">
                <a:solidFill>
                  <a:schemeClr val="bg2">
                    <a:lumMod val="50000"/>
                  </a:schemeClr>
                </a:solidFill>
                <a:latin typeface="Times New Roman" panose="02020603050405020304" pitchFamily="18" charset="0"/>
                <a:ea typeface="Times New Roman" panose="02020603050405020304" pitchFamily="18" charset="0"/>
              </a:rPr>
              <a:t>рогачка</a:t>
            </a:r>
            <a:r>
              <a:rPr lang="ru-RU" sz="1300" dirty="0">
                <a:solidFill>
                  <a:schemeClr val="bg2">
                    <a:lumMod val="50000"/>
                  </a:schemeClr>
                </a:solidFill>
                <a:latin typeface="Times New Roman" panose="02020603050405020304" pitchFamily="18" charset="0"/>
                <a:ea typeface="Times New Roman" panose="02020603050405020304" pitchFamily="18" charset="0"/>
              </a:rPr>
              <a:t> меловая, </a:t>
            </a:r>
            <a:r>
              <a:rPr lang="ru-RU" sz="1300" dirty="0" err="1">
                <a:solidFill>
                  <a:schemeClr val="bg2">
                    <a:lumMod val="50000"/>
                  </a:schemeClr>
                </a:solidFill>
                <a:latin typeface="Times New Roman" panose="02020603050405020304" pitchFamily="18" charset="0"/>
                <a:ea typeface="Times New Roman" panose="02020603050405020304" pitchFamily="18" charset="0"/>
              </a:rPr>
              <a:t>терескен</a:t>
            </a:r>
            <a:r>
              <a:rPr lang="ru-RU" sz="1300" dirty="0">
                <a:solidFill>
                  <a:schemeClr val="bg2">
                    <a:lumMod val="50000"/>
                  </a:schemeClr>
                </a:solidFill>
                <a:latin typeface="Times New Roman" panose="02020603050405020304" pitchFamily="18" charset="0"/>
                <a:ea typeface="Times New Roman" panose="02020603050405020304" pitchFamily="18" charset="0"/>
              </a:rPr>
              <a:t> </a:t>
            </a:r>
            <a:r>
              <a:rPr lang="ru-RU" sz="1300" dirty="0" err="1">
                <a:solidFill>
                  <a:schemeClr val="bg2">
                    <a:lumMod val="50000"/>
                  </a:schemeClr>
                </a:solidFill>
                <a:latin typeface="Times New Roman" panose="02020603050405020304" pitchFamily="18" charset="0"/>
                <a:ea typeface="Times New Roman" panose="02020603050405020304" pitchFamily="18" charset="0"/>
              </a:rPr>
              <a:t>хохолковый</a:t>
            </a:r>
            <a:r>
              <a:rPr lang="ru-RU" sz="1300" dirty="0">
                <a:solidFill>
                  <a:schemeClr val="bg2">
                    <a:lumMod val="50000"/>
                  </a:schemeClr>
                </a:solidFill>
                <a:latin typeface="Times New Roman" panose="02020603050405020304" pitchFamily="18" charset="0"/>
                <a:ea typeface="Times New Roman" panose="02020603050405020304" pitchFamily="18" charset="0"/>
              </a:rPr>
              <a:t> и др. Имеет природоохранное, научное и просветительское значение.</a:t>
            </a:r>
          </a:p>
          <a:p>
            <a:pPr indent="450215" algn="just">
              <a:spcAft>
                <a:spcPts val="0"/>
              </a:spcAft>
            </a:pPr>
            <a:r>
              <a:rPr lang="ru-RU" sz="1300" dirty="0">
                <a:solidFill>
                  <a:schemeClr val="bg2">
                    <a:lumMod val="50000"/>
                  </a:schemeClr>
                </a:solidFill>
                <a:latin typeface="Times New Roman CYR" panose="02020603050405020304" pitchFamily="18" charset="0"/>
                <a:ea typeface="Times New Roman" panose="02020603050405020304" pitchFamily="18" charset="0"/>
              </a:rPr>
              <a:t>Границы памятника природы Ростовской области «</a:t>
            </a:r>
            <a:r>
              <a:rPr lang="ru-RU" sz="1300" dirty="0" err="1">
                <a:solidFill>
                  <a:schemeClr val="bg2">
                    <a:lumMod val="50000"/>
                  </a:schemeClr>
                </a:solidFill>
                <a:latin typeface="Times New Roman CYR" panose="02020603050405020304" pitchFamily="18" charset="0"/>
                <a:ea typeface="Times New Roman" panose="02020603050405020304" pitchFamily="18" charset="0"/>
              </a:rPr>
              <a:t>Лысогорка</a:t>
            </a:r>
            <a:r>
              <a:rPr lang="ru-RU" sz="1300" dirty="0">
                <a:solidFill>
                  <a:schemeClr val="bg2">
                    <a:lumMod val="50000"/>
                  </a:schemeClr>
                </a:solidFill>
                <a:latin typeface="Times New Roman CYR" panose="02020603050405020304" pitchFamily="18" charset="0"/>
                <a:ea typeface="Times New Roman" panose="02020603050405020304" pitchFamily="18" charset="0"/>
              </a:rPr>
              <a:t>» расположен северо-западнее с. </a:t>
            </a:r>
            <a:r>
              <a:rPr lang="ru-RU" sz="1300" dirty="0" err="1">
                <a:solidFill>
                  <a:schemeClr val="bg2">
                    <a:lumMod val="50000"/>
                  </a:schemeClr>
                </a:solidFill>
                <a:latin typeface="Times New Roman CYR" panose="02020603050405020304" pitchFamily="18" charset="0"/>
                <a:ea typeface="Times New Roman" panose="02020603050405020304" pitchFamily="18" charset="0"/>
              </a:rPr>
              <a:t>Лысогорка</a:t>
            </a:r>
            <a:r>
              <a:rPr lang="ru-RU" sz="1300" dirty="0">
                <a:solidFill>
                  <a:schemeClr val="bg2">
                    <a:lumMod val="50000"/>
                  </a:schemeClr>
                </a:solidFill>
                <a:latin typeface="Times New Roman CYR" panose="02020603050405020304" pitchFamily="18" charset="0"/>
                <a:ea typeface="Times New Roman" panose="02020603050405020304" pitchFamily="18" charset="0"/>
              </a:rPr>
              <a:t> и занимает склон р. </a:t>
            </a:r>
            <a:r>
              <a:rPr lang="ru-RU" sz="1300" dirty="0" err="1">
                <a:solidFill>
                  <a:schemeClr val="bg2">
                    <a:lumMod val="50000"/>
                  </a:schemeClr>
                </a:solidFill>
                <a:latin typeface="Times New Roman CYR" panose="02020603050405020304" pitchFamily="18" charset="0"/>
                <a:ea typeface="Times New Roman" panose="02020603050405020304" pitchFamily="18" charset="0"/>
              </a:rPr>
              <a:t>Тузлов</a:t>
            </a:r>
            <a:r>
              <a:rPr lang="ru-RU" sz="1300" dirty="0">
                <a:solidFill>
                  <a:schemeClr val="bg2">
                    <a:lumMod val="50000"/>
                  </a:schemeClr>
                </a:solidFill>
                <a:latin typeface="Times New Roman CYR" panose="02020603050405020304" pitchFamily="18" charset="0"/>
                <a:ea typeface="Times New Roman" panose="02020603050405020304" pitchFamily="18" charset="0"/>
              </a:rPr>
              <a:t> и две балки: Мостовую и </a:t>
            </a:r>
            <a:r>
              <a:rPr lang="ru-RU" sz="1300" dirty="0" err="1">
                <a:solidFill>
                  <a:schemeClr val="bg2">
                    <a:lumMod val="50000"/>
                  </a:schemeClr>
                </a:solidFill>
                <a:latin typeface="Times New Roman CYR" panose="02020603050405020304" pitchFamily="18" charset="0"/>
                <a:ea typeface="Times New Roman" panose="02020603050405020304" pitchFamily="18" charset="0"/>
              </a:rPr>
              <a:t>Крейдяную</a:t>
            </a:r>
            <a:r>
              <a:rPr lang="ru-RU" sz="1300" dirty="0">
                <a:solidFill>
                  <a:schemeClr val="bg2">
                    <a:lumMod val="50000"/>
                  </a:schemeClr>
                </a:solidFill>
                <a:latin typeface="Times New Roman CYR" panose="02020603050405020304" pitchFamily="18" charset="0"/>
                <a:ea typeface="Times New Roman" panose="02020603050405020304" pitchFamily="18" charset="0"/>
              </a:rPr>
              <a:t>. Граница проходит по следующим ориентирам: от автомобильного моста у с. </a:t>
            </a:r>
            <a:r>
              <a:rPr lang="ru-RU" sz="1300" dirty="0" err="1">
                <a:solidFill>
                  <a:schemeClr val="bg2">
                    <a:lumMod val="50000"/>
                  </a:schemeClr>
                </a:solidFill>
                <a:latin typeface="Times New Roman CYR" panose="02020603050405020304" pitchFamily="18" charset="0"/>
                <a:ea typeface="Times New Roman" panose="02020603050405020304" pitchFamily="18" charset="0"/>
              </a:rPr>
              <a:t>Лысогорка</a:t>
            </a:r>
            <a:r>
              <a:rPr lang="ru-RU" sz="1300" dirty="0">
                <a:solidFill>
                  <a:schemeClr val="bg2">
                    <a:lumMod val="50000"/>
                  </a:schemeClr>
                </a:solidFill>
                <a:latin typeface="Times New Roman CYR" panose="02020603050405020304" pitchFamily="18" charset="0"/>
                <a:ea typeface="Times New Roman" panose="02020603050405020304" pitchFamily="18" charset="0"/>
              </a:rPr>
              <a:t> через р. </a:t>
            </a:r>
            <a:r>
              <a:rPr lang="ru-RU" sz="1300" dirty="0" err="1">
                <a:solidFill>
                  <a:schemeClr val="bg2">
                    <a:lumMod val="50000"/>
                  </a:schemeClr>
                </a:solidFill>
                <a:latin typeface="Times New Roman CYR" panose="02020603050405020304" pitchFamily="18" charset="0"/>
                <a:ea typeface="Times New Roman" panose="02020603050405020304" pitchFamily="18" charset="0"/>
              </a:rPr>
              <a:t>Тузлов</a:t>
            </a:r>
            <a:r>
              <a:rPr lang="ru-RU" sz="1300" dirty="0">
                <a:solidFill>
                  <a:schemeClr val="bg2">
                    <a:lumMod val="50000"/>
                  </a:schemeClr>
                </a:solidFill>
                <a:latin typeface="Times New Roman CYR" panose="02020603050405020304" pitchFamily="18" charset="0"/>
                <a:ea typeface="Times New Roman" panose="02020603050405020304" pitchFamily="18" charset="0"/>
              </a:rPr>
              <a:t> по грунтовой дороге на правом берегу р. </a:t>
            </a:r>
            <a:r>
              <a:rPr lang="ru-RU" sz="1300" dirty="0" err="1">
                <a:solidFill>
                  <a:schemeClr val="bg2">
                    <a:lumMod val="50000"/>
                  </a:schemeClr>
                </a:solidFill>
                <a:latin typeface="Times New Roman CYR" panose="02020603050405020304" pitchFamily="18" charset="0"/>
                <a:ea typeface="Times New Roman" panose="02020603050405020304" pitchFamily="18" charset="0"/>
              </a:rPr>
              <a:t>Тузлов</a:t>
            </a:r>
            <a:r>
              <a:rPr lang="ru-RU" sz="1300" dirty="0">
                <a:solidFill>
                  <a:schemeClr val="bg2">
                    <a:lumMod val="50000"/>
                  </a:schemeClr>
                </a:solidFill>
                <a:latin typeface="Times New Roman CYR" panose="02020603050405020304" pitchFamily="18" charset="0"/>
                <a:ea typeface="Times New Roman" panose="02020603050405020304" pitchFamily="18" charset="0"/>
              </a:rPr>
              <a:t> в северном направлении до плотины, далее - по берегу пруда до промоины и далее - по грунтовой дороге, идущей по окраине балки, по этой дороге и по лесополосе до грунтовой дороги на меловой карьер, от дороги в западном направлении по верху склона балки </a:t>
            </a:r>
            <a:r>
              <a:rPr lang="ru-RU" sz="1300" dirty="0" err="1">
                <a:solidFill>
                  <a:schemeClr val="bg2">
                    <a:lumMod val="50000"/>
                  </a:schemeClr>
                </a:solidFill>
                <a:latin typeface="Times New Roman CYR" panose="02020603050405020304" pitchFamily="18" charset="0"/>
                <a:ea typeface="Times New Roman" panose="02020603050405020304" pitchFamily="18" charset="0"/>
              </a:rPr>
              <a:t>Крейдяная</a:t>
            </a:r>
            <a:r>
              <a:rPr lang="ru-RU" sz="1300" dirty="0">
                <a:solidFill>
                  <a:schemeClr val="bg2">
                    <a:lumMod val="50000"/>
                  </a:schemeClr>
                </a:solidFill>
                <a:latin typeface="Times New Roman CYR" panose="02020603050405020304" pitchFamily="18" charset="0"/>
                <a:ea typeface="Times New Roman" panose="02020603050405020304" pitchFamily="18" charset="0"/>
              </a:rPr>
              <a:t> до пересечения с грунтовой дорогой и лесополосы, далее - по лесополосе, вокруг балок </a:t>
            </a:r>
            <a:r>
              <a:rPr lang="ru-RU" sz="1300" dirty="0" err="1">
                <a:solidFill>
                  <a:schemeClr val="bg2">
                    <a:lumMod val="50000"/>
                  </a:schemeClr>
                </a:solidFill>
                <a:latin typeface="Times New Roman CYR" panose="02020603050405020304" pitchFamily="18" charset="0"/>
                <a:ea typeface="Times New Roman" panose="02020603050405020304" pitchFamily="18" charset="0"/>
              </a:rPr>
              <a:t>Крейдяная</a:t>
            </a:r>
            <a:r>
              <a:rPr lang="ru-RU" sz="1300" dirty="0">
                <a:solidFill>
                  <a:schemeClr val="bg2">
                    <a:lumMod val="50000"/>
                  </a:schemeClr>
                </a:solidFill>
                <a:latin typeface="Times New Roman CYR" panose="02020603050405020304" pitchFamily="18" charset="0"/>
                <a:ea typeface="Times New Roman" panose="02020603050405020304" pitchFamily="18" charset="0"/>
              </a:rPr>
              <a:t> и Мостовая (включая отроги), до пересечения с грунтовой дорогой в районе ручья, далее - по дороге в южном направлении до лесополосы и по ней - вдоль верха склона балки вблизи автодороги на с. </a:t>
            </a:r>
            <a:r>
              <a:rPr lang="ru-RU" sz="1300" dirty="0" err="1">
                <a:solidFill>
                  <a:schemeClr val="bg2">
                    <a:lumMod val="50000"/>
                  </a:schemeClr>
                </a:solidFill>
                <a:latin typeface="Times New Roman CYR" panose="02020603050405020304" pitchFamily="18" charset="0"/>
                <a:ea typeface="Times New Roman" panose="02020603050405020304" pitchFamily="18" charset="0"/>
              </a:rPr>
              <a:t>Лысогорка</a:t>
            </a:r>
            <a:r>
              <a:rPr lang="ru-RU" sz="1300" dirty="0">
                <a:solidFill>
                  <a:schemeClr val="bg2">
                    <a:lumMod val="50000"/>
                  </a:schemeClr>
                </a:solidFill>
                <a:latin typeface="Times New Roman CYR" panose="02020603050405020304" pitchFamily="18" charset="0"/>
                <a:ea typeface="Times New Roman" panose="02020603050405020304" pitchFamily="18" charset="0"/>
              </a:rPr>
              <a:t>, затем по грунтовой дороге до автомобильного моста через р. </a:t>
            </a:r>
            <a:r>
              <a:rPr lang="ru-RU" sz="1300" dirty="0" err="1">
                <a:solidFill>
                  <a:schemeClr val="bg2">
                    <a:lumMod val="50000"/>
                  </a:schemeClr>
                </a:solidFill>
                <a:latin typeface="Times New Roman CYR" panose="02020603050405020304" pitchFamily="18" charset="0"/>
                <a:ea typeface="Times New Roman" panose="02020603050405020304" pitchFamily="18" charset="0"/>
              </a:rPr>
              <a:t>Тузлов</a:t>
            </a:r>
            <a:r>
              <a:rPr lang="ru-RU" sz="1300" dirty="0">
                <a:solidFill>
                  <a:schemeClr val="bg2">
                    <a:lumMod val="50000"/>
                  </a:schemeClr>
                </a:solidFill>
                <a:latin typeface="Times New Roman CYR" panose="02020603050405020304" pitchFamily="18" charset="0"/>
                <a:ea typeface="Times New Roman" panose="02020603050405020304" pitchFamily="18" charset="0"/>
              </a:rPr>
              <a:t>.</a:t>
            </a:r>
            <a:endParaRPr lang="ru-RU" sz="1300" dirty="0">
              <a:solidFill>
                <a:schemeClr val="bg2">
                  <a:lumMod val="50000"/>
                </a:schemeClr>
              </a:solidFill>
              <a:latin typeface="Times New Roman" panose="02020603050405020304" pitchFamily="18" charset="0"/>
              <a:ea typeface="Times New Roman" panose="02020603050405020304" pitchFamily="18" charset="0"/>
            </a:endParaRPr>
          </a:p>
          <a:p>
            <a:pPr indent="450215" algn="just">
              <a:spcAft>
                <a:spcPts val="0"/>
              </a:spcAft>
            </a:pPr>
            <a:r>
              <a:rPr lang="ru-RU" sz="1300" dirty="0">
                <a:solidFill>
                  <a:schemeClr val="bg2">
                    <a:lumMod val="50000"/>
                  </a:schemeClr>
                </a:solidFill>
                <a:latin typeface="Times New Roman CYR" panose="02020603050405020304" pitchFamily="18" charset="0"/>
                <a:ea typeface="Times New Roman" panose="02020603050405020304" pitchFamily="18" charset="0"/>
              </a:rPr>
              <a:t>Площадь памятника природы - 136,93 га. </a:t>
            </a:r>
            <a:endParaRPr lang="ru-RU" sz="1300" dirty="0">
              <a:solidFill>
                <a:schemeClr val="bg2">
                  <a:lumMod val="50000"/>
                </a:schemeClr>
              </a:solidFill>
              <a:effectLst/>
              <a:latin typeface="Times New Roman" panose="02020603050405020304" pitchFamily="18" charset="0"/>
              <a:ea typeface="Times New Roman" panose="02020603050405020304" pitchFamily="18" charset="0"/>
            </a:endParaRPr>
          </a:p>
        </p:txBody>
      </p:sp>
      <p:pic>
        <p:nvPicPr>
          <p:cNvPr id="6" name="Рисунок 5"/>
          <p:cNvPicPr>
            <a:picLocks noChangeAspect="1"/>
          </p:cNvPicPr>
          <p:nvPr/>
        </p:nvPicPr>
        <p:blipFill>
          <a:blip r:embed="rId2"/>
          <a:stretch>
            <a:fillRect/>
          </a:stretch>
        </p:blipFill>
        <p:spPr>
          <a:xfrm>
            <a:off x="6163139" y="1645511"/>
            <a:ext cx="5837045" cy="4377784"/>
          </a:xfrm>
          <a:prstGeom prst="rect">
            <a:avLst/>
          </a:prstGeom>
          <a:effectLst>
            <a:softEdge rad="127000"/>
          </a:effectLst>
        </p:spPr>
      </p:pic>
    </p:spTree>
    <p:extLst>
      <p:ext uri="{BB962C8B-B14F-4D97-AF65-F5344CB8AC3E}">
        <p14:creationId xmlns:p14="http://schemas.microsoft.com/office/powerpoint/2010/main" val="2945873841"/>
      </p:ext>
    </p:extLst>
  </p:cSld>
  <p:clrMapOvr>
    <a:masterClrMapping/>
  </p:clrMapOvr>
</p:sld>
</file>

<file path=ppt/theme/theme1.xml><?xml version="1.0" encoding="utf-8"?>
<a:theme xmlns:a="http://schemas.openxmlformats.org/drawingml/2006/main" name="Сектор">
  <a:themeElements>
    <a:clrScheme name="Slice">
      <a:dk1>
        <a:sysClr val="windowText" lastClr="000000"/>
      </a:dk1>
      <a:lt1>
        <a:sysClr val="window" lastClr="FFFFFF"/>
      </a:lt1>
      <a:dk2>
        <a:srgbClr val="537D0B"/>
      </a:dk2>
      <a:lt2>
        <a:srgbClr val="A9E257"/>
      </a:lt2>
      <a:accent1>
        <a:srgbClr val="38540A"/>
      </a:accent1>
      <a:accent2>
        <a:srgbClr val="31A274"/>
      </a:accent2>
      <a:accent3>
        <a:srgbClr val="236073"/>
      </a:accent3>
      <a:accent4>
        <a:srgbClr val="6C4D90"/>
      </a:accent4>
      <a:accent5>
        <a:srgbClr val="983C27"/>
      </a:accent5>
      <a:accent6>
        <a:srgbClr val="CD811F"/>
      </a:accent6>
      <a:hlink>
        <a:srgbClr val="293F06"/>
      </a:hlink>
      <a:folHlink>
        <a:srgbClr val="68883A"/>
      </a:folHlink>
    </a:clrScheme>
    <a:fontScheme name="Slice">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9759155-7935-4C61-A06C-C04380D1B16E}"/>
    </a:ext>
  </a:extLst>
</a:theme>
</file>

<file path=docProps/app.xml><?xml version="1.0" encoding="utf-8"?>
<Properties xmlns="http://schemas.openxmlformats.org/officeDocument/2006/extended-properties" xmlns:vt="http://schemas.openxmlformats.org/officeDocument/2006/docPropsVTypes">
  <Template>Slice</Template>
  <TotalTime>906</TotalTime>
  <Words>747</Words>
  <Application>Microsoft Office PowerPoint</Application>
  <PresentationFormat>Широкоэкранный</PresentationFormat>
  <Paragraphs>138</Paragraphs>
  <Slides>17</Slides>
  <Notes>0</Notes>
  <HiddenSlides>0</HiddenSlides>
  <MMClips>0</MMClips>
  <ScaleCrop>false</ScaleCrop>
  <HeadingPairs>
    <vt:vector size="8" baseType="variant">
      <vt:variant>
        <vt:lpstr>Использованные шрифты</vt:lpstr>
      </vt:variant>
      <vt:variant>
        <vt:i4>6</vt:i4>
      </vt:variant>
      <vt:variant>
        <vt:lpstr>Тема</vt:lpstr>
      </vt:variant>
      <vt:variant>
        <vt:i4>1</vt:i4>
      </vt:variant>
      <vt:variant>
        <vt:lpstr>Внедренные серверы OLE</vt:lpstr>
      </vt:variant>
      <vt:variant>
        <vt:i4>1</vt:i4>
      </vt:variant>
      <vt:variant>
        <vt:lpstr>Заголовки слайдов</vt:lpstr>
      </vt:variant>
      <vt:variant>
        <vt:i4>17</vt:i4>
      </vt:variant>
    </vt:vector>
  </HeadingPairs>
  <TitlesOfParts>
    <vt:vector size="25" baseType="lpstr">
      <vt:lpstr>Arial</vt:lpstr>
      <vt:lpstr>Calibri</vt:lpstr>
      <vt:lpstr>Century Gothic</vt:lpstr>
      <vt:lpstr>Times New Roman</vt:lpstr>
      <vt:lpstr>Times New Roman CYR</vt:lpstr>
      <vt:lpstr>Wingdings 3</vt:lpstr>
      <vt:lpstr>Сектор</vt:lpstr>
      <vt:lpstr>Объект упаковщика для оболочки</vt:lpstr>
      <vt:lpstr>Инвестиционный паспорт</vt:lpstr>
      <vt:lpstr>Презентация PowerPoint</vt:lpstr>
      <vt:lpstr>Лысогорское сельское поселение</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Инвестиционный паспорт</dc:title>
  <dc:creator>Nikolaeva</dc:creator>
  <cp:lastModifiedBy>Nikolaeva</cp:lastModifiedBy>
  <cp:revision>66</cp:revision>
  <dcterms:created xsi:type="dcterms:W3CDTF">2017-03-28T08:30:14Z</dcterms:created>
  <dcterms:modified xsi:type="dcterms:W3CDTF">2019-05-20T13:56:26Z</dcterms:modified>
</cp:coreProperties>
</file>