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58" r:id="rId3"/>
    <p:sldId id="401" r:id="rId4"/>
    <p:sldId id="403" r:id="rId5"/>
    <p:sldId id="402" r:id="rId6"/>
    <p:sldId id="404" r:id="rId7"/>
    <p:sldId id="412" r:id="rId8"/>
    <p:sldId id="409" r:id="rId9"/>
    <p:sldId id="407" r:id="rId10"/>
    <p:sldId id="410" r:id="rId11"/>
    <p:sldId id="316" r:id="rId12"/>
  </p:sldIdLst>
  <p:sldSz cx="12195175" cy="6859588"/>
  <p:notesSz cx="6858000" cy="9144000"/>
  <p:defaultTextStyle>
    <a:defPPr>
      <a:defRPr lang="ru-RU"/>
    </a:defPPr>
    <a:lvl1pPr marL="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38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77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316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AFDC7E"/>
    <a:srgbClr val="FBCB19"/>
    <a:srgbClr val="D5A804"/>
    <a:srgbClr val="CCCC00"/>
    <a:srgbClr val="FFCC00"/>
    <a:srgbClr val="E9EFF7"/>
    <a:srgbClr val="DCDCDC"/>
    <a:srgbClr val="DCE6F2"/>
    <a:srgbClr val="D8D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84" autoAdjust="0"/>
    <p:restoredTop sz="95088" autoAdjust="0"/>
  </p:normalViewPr>
  <p:slideViewPr>
    <p:cSldViewPr>
      <p:cViewPr varScale="1">
        <p:scale>
          <a:sx n="109" d="100"/>
          <a:sy n="109" d="100"/>
        </p:scale>
        <p:origin x="240" y="114"/>
      </p:cViewPr>
      <p:guideLst>
        <p:guide orient="horz" pos="2161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25027-022B-474B-B3DD-E574953E3AC1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19DBC-AD57-462B-BD4A-2E893E9D8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42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19DBC-AD57-462B-BD4A-2E893E9D858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66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BB4-902D-4353-B3FB-D063A28DBB27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5DD5-20AB-4021-963F-4B524D16E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456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BB4-902D-4353-B3FB-D063A28DBB27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5DD5-20AB-4021-963F-4B524D16E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68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92903" y="274702"/>
            <a:ext cx="3658553" cy="585446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3012" y="274702"/>
            <a:ext cx="10776639" cy="58544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BB4-902D-4353-B3FB-D063A28DBB27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5DD5-20AB-4021-963F-4B524D16E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204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58" tIns="45729" rIns="91458" bIns="457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58" tIns="45729" rIns="91458" bIns="457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6359" y="3845815"/>
            <a:ext cx="5772066" cy="2637449"/>
          </a:xfrm>
        </p:spPr>
        <p:txBody>
          <a:bodyPr anchor="b" anchorCtr="0"/>
          <a:lstStyle>
            <a:lvl1pPr marL="0" marR="0" indent="0" algn="l" defTabSz="9145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5565" y="1105157"/>
            <a:ext cx="5556110" cy="196577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" y="431901"/>
            <a:ext cx="2408112" cy="5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89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646" y="3798179"/>
            <a:ext cx="4063469" cy="21182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7587" y="0"/>
            <a:ext cx="6097588" cy="6859588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646" y="6207003"/>
            <a:ext cx="4063469" cy="276261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" y="431901"/>
            <a:ext cx="2408112" cy="5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20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646" y="3798179"/>
            <a:ext cx="4063469" cy="21182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646" y="6207003"/>
            <a:ext cx="4063469" cy="276261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7587" y="0"/>
            <a:ext cx="6097588" cy="68595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" y="431901"/>
            <a:ext cx="2408112" cy="5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69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646" y="3798179"/>
            <a:ext cx="4063469" cy="21182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646" y="6207003"/>
            <a:ext cx="4063469" cy="276261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7587" y="0"/>
            <a:ext cx="6097588" cy="68595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" y="431901"/>
            <a:ext cx="2408112" cy="5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66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5566" y="3798179"/>
            <a:ext cx="4593834" cy="21182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5566" y="6207003"/>
            <a:ext cx="4593834" cy="276261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89" y="431900"/>
            <a:ext cx="3639337" cy="90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29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5566" y="3798179"/>
            <a:ext cx="4593834" cy="21182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5566" y="6207003"/>
            <a:ext cx="4593834" cy="276261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89" y="431900"/>
            <a:ext cx="3639337" cy="90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97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5566" y="3798179"/>
            <a:ext cx="4593834" cy="21182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5566" y="6207003"/>
            <a:ext cx="4593834" cy="276261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89" y="431900"/>
            <a:ext cx="3639337" cy="90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58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21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BB4-902D-4353-B3FB-D063A28DBB27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5DD5-20AB-4021-963F-4B524D16E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91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501" y="1972131"/>
            <a:ext cx="2666106" cy="184827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8739" y="1972131"/>
            <a:ext cx="2666106" cy="184827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5566" y="1972131"/>
            <a:ext cx="2666106" cy="184827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2392" y="1972131"/>
            <a:ext cx="2666106" cy="184827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501" y="4190598"/>
            <a:ext cx="2666106" cy="184827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8739" y="4190598"/>
            <a:ext cx="2666106" cy="184827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5566" y="4190598"/>
            <a:ext cx="2666106" cy="184827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2392" y="4190598"/>
            <a:ext cx="2666106" cy="184827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53313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501" y="1972132"/>
            <a:ext cx="5556109" cy="445396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5567" y="1972132"/>
            <a:ext cx="5556106" cy="4453969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813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501" y="4943248"/>
            <a:ext cx="5556109" cy="1482852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504" y="1972132"/>
            <a:ext cx="5556106" cy="273430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5562" y="4943248"/>
            <a:ext cx="5556109" cy="1482852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5566" y="1972132"/>
            <a:ext cx="5556106" cy="273430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663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501" y="4943248"/>
            <a:ext cx="3610914" cy="1482852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505" y="1972132"/>
            <a:ext cx="3610912" cy="273430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81015" y="4943248"/>
            <a:ext cx="3634734" cy="1482852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81019" y="1972132"/>
            <a:ext cx="3634730" cy="273430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6936" y="4943248"/>
            <a:ext cx="3634734" cy="1482852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6940" y="1972132"/>
            <a:ext cx="3634730" cy="273430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476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502" y="1972132"/>
            <a:ext cx="11328171" cy="177206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502" y="3991900"/>
            <a:ext cx="11328174" cy="2435789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273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501" y="1972132"/>
            <a:ext cx="4592246" cy="445396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5565" y="1972132"/>
            <a:ext cx="2675635" cy="4453969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2392" y="1972132"/>
            <a:ext cx="2669281" cy="4453969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054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501" y="1972132"/>
            <a:ext cx="3610915" cy="445396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81015" y="1972132"/>
            <a:ext cx="7480660" cy="4453969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348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502" y="1972132"/>
            <a:ext cx="2666106" cy="445396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8739" y="1972132"/>
            <a:ext cx="8442936" cy="4453969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390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500" y="1972132"/>
            <a:ext cx="11328175" cy="4453969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873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502" y="1972132"/>
            <a:ext cx="11328171" cy="177206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500" y="4010954"/>
            <a:ext cx="11328175" cy="2415147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93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5" y="4407921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5" y="2907387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3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1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5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7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1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BB4-902D-4353-B3FB-D063A28DBB27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5DD5-20AB-4021-963F-4B524D16E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367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5565" y="3798179"/>
            <a:ext cx="5556110" cy="26930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5566" y="1972132"/>
            <a:ext cx="5556110" cy="1089279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948" y="2410383"/>
            <a:ext cx="2698659" cy="2172203"/>
          </a:xfrm>
        </p:spPr>
        <p:txBody>
          <a:bodyPr anchor="ctr" anchorCtr="0"/>
          <a:lstStyle>
            <a:lvl1pPr>
              <a:spcBef>
                <a:spcPts val="0"/>
              </a:spcBef>
              <a:defRPr sz="15003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" y="431901"/>
            <a:ext cx="2408112" cy="5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282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5565" y="3798179"/>
            <a:ext cx="5556110" cy="26930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5566" y="1972132"/>
            <a:ext cx="5556110" cy="1089279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948" y="2410383"/>
            <a:ext cx="2698659" cy="2172203"/>
          </a:xfrm>
        </p:spPr>
        <p:txBody>
          <a:bodyPr anchor="ctr" anchorCtr="0"/>
          <a:lstStyle>
            <a:lvl1pPr>
              <a:spcBef>
                <a:spcPts val="0"/>
              </a:spcBef>
              <a:defRPr sz="15003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" y="431901"/>
            <a:ext cx="2408112" cy="5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15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5565" y="3798179"/>
            <a:ext cx="5556110" cy="26930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5566" y="1972132"/>
            <a:ext cx="5556110" cy="1089279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948" y="2410383"/>
            <a:ext cx="2698659" cy="2172203"/>
          </a:xfrm>
        </p:spPr>
        <p:txBody>
          <a:bodyPr anchor="ctr" anchorCtr="0"/>
          <a:lstStyle>
            <a:lvl1pPr>
              <a:spcBef>
                <a:spcPts val="0"/>
              </a:spcBef>
              <a:defRPr sz="15003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" y="431901"/>
            <a:ext cx="2408112" cy="5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424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9609" y="3788652"/>
            <a:ext cx="5772066" cy="2637449"/>
          </a:xfrm>
        </p:spPr>
        <p:txBody>
          <a:bodyPr anchor="t" anchorCtr="0"/>
          <a:lstStyle>
            <a:lvl1pPr marL="216043" marR="0" indent="-216043" algn="l" defTabSz="9145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43" marR="0" lvl="0" indent="-216043" algn="l" defTabSz="9145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43" marR="0" lvl="0" indent="-216043" algn="l" defTabSz="9145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948" y="2410383"/>
            <a:ext cx="2698659" cy="2172203"/>
          </a:xfrm>
        </p:spPr>
        <p:txBody>
          <a:bodyPr anchor="ctr" anchorCtr="0"/>
          <a:lstStyle>
            <a:lvl1pPr>
              <a:spcBef>
                <a:spcPts val="0"/>
              </a:spcBef>
              <a:defRPr sz="15003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5565" y="1105157"/>
            <a:ext cx="5556110" cy="196577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" y="431901"/>
            <a:ext cx="2408112" cy="5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902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9609" y="3788652"/>
            <a:ext cx="5772066" cy="2637449"/>
          </a:xfrm>
        </p:spPr>
        <p:txBody>
          <a:bodyPr anchor="t" anchorCtr="0"/>
          <a:lstStyle>
            <a:lvl1pPr marL="216043" marR="0" indent="-216043" algn="l" defTabSz="9145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43" marR="0" lvl="0" indent="-216043" algn="l" defTabSz="9145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43" marR="0" lvl="0" indent="-216043" algn="l" defTabSz="9145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948" y="2410383"/>
            <a:ext cx="2698659" cy="2172203"/>
          </a:xfrm>
        </p:spPr>
        <p:txBody>
          <a:bodyPr anchor="ctr" anchorCtr="0"/>
          <a:lstStyle>
            <a:lvl1pPr>
              <a:spcBef>
                <a:spcPts val="0"/>
              </a:spcBef>
              <a:defRPr sz="15003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5565" y="1105157"/>
            <a:ext cx="5556110" cy="196577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" y="431901"/>
            <a:ext cx="2408112" cy="5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724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9609" y="3788652"/>
            <a:ext cx="5772066" cy="2637449"/>
          </a:xfrm>
        </p:spPr>
        <p:txBody>
          <a:bodyPr anchor="t" anchorCtr="0"/>
          <a:lstStyle>
            <a:lvl1pPr marL="216043" marR="0" indent="-216043" algn="l" defTabSz="9145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43" marR="0" lvl="0" indent="-216043" algn="l" defTabSz="9145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43" marR="0" lvl="0" indent="-216043" algn="l" defTabSz="9145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948" y="2410383"/>
            <a:ext cx="2698659" cy="2172203"/>
          </a:xfrm>
        </p:spPr>
        <p:txBody>
          <a:bodyPr anchor="ctr" anchorCtr="0"/>
          <a:lstStyle>
            <a:lvl1pPr>
              <a:spcBef>
                <a:spcPts val="0"/>
              </a:spcBef>
              <a:defRPr sz="15003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5565" y="1105157"/>
            <a:ext cx="5556110" cy="196577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" y="431901"/>
            <a:ext cx="2408112" cy="5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7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502" y="863800"/>
            <a:ext cx="113281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5564" y="1972132"/>
            <a:ext cx="5556109" cy="445396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503" y="1743479"/>
            <a:ext cx="5556109" cy="185778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501" y="3839463"/>
            <a:ext cx="5556109" cy="258663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01" y="437916"/>
            <a:ext cx="1244345" cy="3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479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502" y="863800"/>
            <a:ext cx="113281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5564" y="1972132"/>
            <a:ext cx="5556109" cy="445396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503" y="1743479"/>
            <a:ext cx="5556109" cy="185778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501" y="3839463"/>
            <a:ext cx="5556109" cy="258663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01" y="437916"/>
            <a:ext cx="1244345" cy="3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644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6359" y="3845815"/>
            <a:ext cx="5772066" cy="2637449"/>
          </a:xfrm>
        </p:spPr>
        <p:txBody>
          <a:bodyPr anchor="b" anchorCtr="0"/>
          <a:lstStyle>
            <a:lvl1pPr marL="0" marR="0" indent="0" algn="l" defTabSz="9145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5565" y="1105157"/>
            <a:ext cx="5556110" cy="196577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" y="431901"/>
            <a:ext cx="2408112" cy="5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407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794"/>
            <a:ext cx="12195175" cy="34297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5175" cy="3429794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1" tIns="45731" rIns="91461" bIns="45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10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502" y="4179267"/>
            <a:ext cx="11328173" cy="2303996"/>
          </a:xfrm>
        </p:spPr>
        <p:txBody>
          <a:bodyPr anchor="b" anchorCtr="0"/>
          <a:lstStyle>
            <a:lvl1pPr marL="0" marR="0" indent="0" algn="l" defTabSz="9145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" y="431901"/>
            <a:ext cx="2408112" cy="5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1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3012" y="1600571"/>
            <a:ext cx="7217596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33862" y="1600571"/>
            <a:ext cx="7217595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BB4-902D-4353-B3FB-D063A28DBB27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5DD5-20AB-4021-963F-4B524D16E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2907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26"/>
            <a:ext cx="10365899" cy="14703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759" y="6357829"/>
            <a:ext cx="2845541" cy="365210"/>
          </a:xfrm>
          <a:prstGeom prst="rect">
            <a:avLst/>
          </a:prstGeom>
        </p:spPr>
        <p:txBody>
          <a:bodyPr/>
          <a:lstStyle/>
          <a:p>
            <a:fld id="{7C201869-AB1F-49AB-8DBB-8F6BDD5190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1CD6-9E12-471C-9204-608D0C6627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7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701"/>
            <a:ext cx="10975658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79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0" y="1535469"/>
            <a:ext cx="5390437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0" y="2175379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BB4-902D-4353-B3FB-D063A28DBB27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5DD5-20AB-4021-963F-4B524D16E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40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BB4-902D-4353-B3FB-D063A28DBB27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5DD5-20AB-4021-963F-4B524D16E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0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BB4-902D-4353-B3FB-D063A28DBB27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5DD5-20AB-4021-963F-4B524D16E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68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3113"/>
            <a:ext cx="4012129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59" y="1435433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BB4-902D-4353-B3FB-D063A28DBB27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5DD5-20AB-4021-963F-4B524D16E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36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12917"/>
            <a:ext cx="7317105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368581"/>
            <a:ext cx="7317105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1BB4-902D-4353-B3FB-D063A28DBB27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5DD5-20AB-4021-963F-4B524D16E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458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701"/>
            <a:ext cx="10975658" cy="1143265"/>
          </a:xfrm>
          <a:prstGeom prst="rect">
            <a:avLst/>
          </a:prstGeom>
        </p:spPr>
        <p:txBody>
          <a:bodyPr vert="horz" lIns="108878" tIns="54439" rIns="108878" bIns="5443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0975658" cy="4527011"/>
          </a:xfrm>
          <a:prstGeom prst="rect">
            <a:avLst/>
          </a:prstGeom>
        </p:spPr>
        <p:txBody>
          <a:bodyPr vert="horz" lIns="108878" tIns="54439" rIns="108878" bIns="5443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59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51BB4-902D-4353-B3FB-D063A28DBB27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F5DD5-20AB-4021-963F-4B524D16E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81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8877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291" indent="-408291" algn="l" defTabSz="108877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631" indent="-340243" algn="l" defTabSz="108877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970" indent="-272194" algn="l" defTabSz="10887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358" indent="-272194" algn="l" defTabSz="108877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746" indent="-272194" algn="l" defTabSz="108877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134" indent="-272194" algn="l" defTabSz="10887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522" indent="-272194" algn="l" defTabSz="10887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910" indent="-272194" algn="l" defTabSz="10887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98" indent="-272194" algn="l" defTabSz="10887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01" y="1107762"/>
            <a:ext cx="11328174" cy="60713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267" y="1976110"/>
            <a:ext cx="11323408" cy="2762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8052" y="431900"/>
            <a:ext cx="8441348" cy="3240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6943" y="431901"/>
            <a:ext cx="744731" cy="3240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33502" y="866976"/>
            <a:ext cx="1132817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01" y="437916"/>
            <a:ext cx="1238288" cy="3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1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</p:sldLayoutIdLst>
  <p:hf hdr="0" dt="0"/>
  <p:txStyles>
    <p:titleStyle>
      <a:lvl1pPr algn="l" defTabSz="914583" rtl="0" eaLnBrk="1" latinLnBrk="0" hangingPunct="1">
        <a:lnSpc>
          <a:spcPct val="90000"/>
        </a:lnSpc>
        <a:spcBef>
          <a:spcPct val="0"/>
        </a:spcBef>
        <a:buNone/>
        <a:defRPr sz="280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5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91" indent="0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583" indent="0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874" indent="0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9166" indent="0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5103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94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86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7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7">
          <p15:clr>
            <a:srgbClr val="F26B43"/>
          </p15:clr>
        </p15:guide>
        <p15:guide id="2" pos="7407">
          <p15:clr>
            <a:srgbClr val="F26B43"/>
          </p15:clr>
        </p15:guide>
        <p15:guide id="3" pos="273">
          <p15:clr>
            <a:srgbClr val="F26B43"/>
          </p15:clr>
        </p15:guide>
        <p15:guide id="4" orient="horz" pos="272">
          <p15:clr>
            <a:srgbClr val="F26B43"/>
          </p15:clr>
        </p15:guide>
        <p15:guide id="5" pos="879">
          <p15:clr>
            <a:srgbClr val="F26B43"/>
          </p15:clr>
        </p15:guide>
        <p15:guide id="6" pos="741">
          <p15:clr>
            <a:srgbClr val="F26B43"/>
          </p15:clr>
        </p15:guide>
        <p15:guide id="7" pos="1368">
          <p15:clr>
            <a:srgbClr val="F26B43"/>
          </p15:clr>
        </p15:guide>
        <p15:guide id="8" pos="1485">
          <p15:clr>
            <a:srgbClr val="F26B43"/>
          </p15:clr>
        </p15:guide>
        <p15:guide id="9" pos="1952">
          <p15:clr>
            <a:srgbClr val="F26B43"/>
          </p15:clr>
        </p15:guide>
        <p15:guide id="10" pos="2090">
          <p15:clr>
            <a:srgbClr val="F26B43"/>
          </p15:clr>
        </p15:guide>
        <p15:guide id="11" pos="2547">
          <p15:clr>
            <a:srgbClr val="F26B43"/>
          </p15:clr>
        </p15:guide>
        <p15:guide id="12" pos="2696">
          <p15:clr>
            <a:srgbClr val="F26B43"/>
          </p15:clr>
        </p15:guide>
        <p15:guide id="13" pos="3165">
          <p15:clr>
            <a:srgbClr val="F26B43"/>
          </p15:clr>
        </p15:guide>
        <p15:guide id="14" pos="3300">
          <p15:clr>
            <a:srgbClr val="F26B43"/>
          </p15:clr>
        </p15:guide>
        <p15:guide id="15" pos="3772">
          <p15:clr>
            <a:srgbClr val="F26B43"/>
          </p15:clr>
        </p15:guide>
        <p15:guide id="16" pos="3908">
          <p15:clr>
            <a:srgbClr val="F26B43"/>
          </p15:clr>
        </p15:guide>
        <p15:guide id="17" pos="4377">
          <p15:clr>
            <a:srgbClr val="F26B43"/>
          </p15:clr>
        </p15:guide>
        <p15:guide id="18" pos="4512">
          <p15:clr>
            <a:srgbClr val="F26B43"/>
          </p15:clr>
        </p15:guide>
        <p15:guide id="19" pos="4985">
          <p15:clr>
            <a:srgbClr val="F26B43"/>
          </p15:clr>
        </p15:guide>
        <p15:guide id="20" pos="5118">
          <p15:clr>
            <a:srgbClr val="F26B43"/>
          </p15:clr>
        </p15:guide>
        <p15:guide id="21" pos="5589">
          <p15:clr>
            <a:srgbClr val="F26B43"/>
          </p15:clr>
        </p15:guide>
        <p15:guide id="22" pos="5726">
          <p15:clr>
            <a:srgbClr val="F26B43"/>
          </p15:clr>
        </p15:guide>
        <p15:guide id="23" pos="6195">
          <p15:clr>
            <a:srgbClr val="F26B43"/>
          </p15:clr>
        </p15:guide>
        <p15:guide id="24" pos="6332">
          <p15:clr>
            <a:srgbClr val="F26B43"/>
          </p15:clr>
        </p15:guide>
        <p15:guide id="25" pos="6801">
          <p15:clr>
            <a:srgbClr val="F26B43"/>
          </p15:clr>
        </p15:guide>
        <p15:guide id="26" pos="6938">
          <p15:clr>
            <a:srgbClr val="F26B43"/>
          </p15:clr>
        </p15:guide>
        <p15:guide id="27" orient="horz" pos="2160">
          <p15:clr>
            <a:srgbClr val="F26B43"/>
          </p15:clr>
        </p15:guide>
        <p15:guide id="28" orient="horz" pos="696">
          <p15:clr>
            <a:srgbClr val="F26B43"/>
          </p15:clr>
        </p15:guide>
        <p15:guide id="29" orient="horz" pos="1242">
          <p15:clr>
            <a:srgbClr val="F26B43"/>
          </p15:clr>
        </p15:guide>
        <p15:guide id="30" orient="horz" pos="10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03filatovrn\Desktop\1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14" y="-1"/>
            <a:ext cx="12201690" cy="68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1">
            <a:extLst>
              <a:ext uri="{FF2B5EF4-FFF2-40B4-BE49-F238E27FC236}">
                <a16:creationId xmlns:a16="http://schemas.microsoft.com/office/drawing/2014/main" id="{00F4469E-4D3F-4101-8022-429D032BBE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7158" y="4365898"/>
            <a:ext cx="6473855" cy="1800200"/>
          </a:xfrm>
        </p:spPr>
        <p:txBody>
          <a:bodyPr>
            <a:normAutofit fontScale="85000" lnSpcReduction="10000"/>
          </a:bodyPr>
          <a:lstStyle/>
          <a:p>
            <a:r>
              <a:rPr lang="ru-RU" sz="45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технологии в платежных системах</a:t>
            </a:r>
          </a:p>
          <a:p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 descr="C:\Users\03filatovrn\Desktop\лого в работу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55" y="333450"/>
            <a:ext cx="3168352" cy="79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03filatovrn\Desktop\На яндекс\4_landscap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 r="16672"/>
          <a:stretch/>
        </p:blipFill>
        <p:spPr bwMode="auto">
          <a:xfrm>
            <a:off x="7026827" y="6676"/>
            <a:ext cx="5168348" cy="68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КТ и cash out: как снимать наличные средства на кассе">
            <a:extLst>
              <a:ext uri="{FF2B5EF4-FFF2-40B4-BE49-F238E27FC236}">
                <a16:creationId xmlns:a16="http://schemas.microsoft.com/office/drawing/2014/main" id="{15EE04A6-5F29-4692-928F-5BCC06DAF8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r="25844"/>
          <a:stretch/>
        </p:blipFill>
        <p:spPr bwMode="auto">
          <a:xfrm>
            <a:off x="7010756" y="3439018"/>
            <a:ext cx="5184419" cy="341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452F469-34FD-47B8-87DC-9B2C1DACE5C1}"/>
              </a:ext>
            </a:extLst>
          </p:cNvPr>
          <p:cNvSpPr/>
          <p:nvPr/>
        </p:nvSpPr>
        <p:spPr>
          <a:xfrm>
            <a:off x="7010755" y="0"/>
            <a:ext cx="5184419" cy="34390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C45C3999-68BE-4369-B620-711803274D69}"/>
              </a:ext>
            </a:extLst>
          </p:cNvPr>
          <p:cNvSpPr txBox="1">
            <a:spLocks/>
          </p:cNvSpPr>
          <p:nvPr/>
        </p:nvSpPr>
        <p:spPr>
          <a:xfrm>
            <a:off x="8185819" y="1053530"/>
            <a:ext cx="3240360" cy="1006542"/>
          </a:xfrm>
          <a:prstGeom prst="rect">
            <a:avLst/>
          </a:prstGeom>
        </p:spPr>
        <p:txBody>
          <a:bodyPr vert="horz" lIns="108878" tIns="54439" rIns="108878" bIns="54439" rtlCol="0" anchor="b" anchorCtr="0">
            <a:normAutofit/>
          </a:bodyPr>
          <a:lstStyle>
            <a:lvl1pPr marL="0" marR="0" indent="0" algn="l" defTabSz="9145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 cap="none" spc="3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84631" indent="-340243" algn="l" defTabSz="108877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0970" indent="-272194" algn="l" defTabSz="108877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5358" indent="-272194" algn="l" defTabSz="108877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9746" indent="-272194" algn="l" defTabSz="108877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4134" indent="-272194" algn="l" defTabSz="108877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8522" indent="-272194" algn="l" defTabSz="108877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910" indent="-272194" algn="l" defTabSz="108877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7298" indent="-272194" algn="l" defTabSz="108877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CASH-OUT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05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C9833334-3A0A-4824-B5F3-AFAE18DC64F4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881688" y="3614738"/>
            <a:ext cx="5556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5215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">
            <a:extLst>
              <a:ext uri="{FF2B5EF4-FFF2-40B4-BE49-F238E27FC236}">
                <a16:creationId xmlns:a16="http://schemas.microsoft.com/office/drawing/2014/main" id="{A9322009-09DC-4B61-A128-84D51673A3DC}"/>
              </a:ext>
            </a:extLst>
          </p:cNvPr>
          <p:cNvGrpSpPr>
            <a:grpSpLocks/>
          </p:cNvGrpSpPr>
          <p:nvPr/>
        </p:nvGrpSpPr>
        <p:grpSpPr bwMode="auto">
          <a:xfrm>
            <a:off x="3814379" y="4737320"/>
            <a:ext cx="5844939" cy="630384"/>
            <a:chOff x="1440" y="1405"/>
            <a:chExt cx="3681" cy="397"/>
          </a:xfrm>
        </p:grpSpPr>
        <p:sp>
          <p:nvSpPr>
            <p:cNvPr id="14" name="Line 3">
              <a:extLst>
                <a:ext uri="{FF2B5EF4-FFF2-40B4-BE49-F238E27FC236}">
                  <a16:creationId xmlns:a16="http://schemas.microsoft.com/office/drawing/2014/main" id="{94325056-88A7-4BD4-859F-B717443F823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681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Text Box 5">
              <a:extLst>
                <a:ext uri="{FF2B5EF4-FFF2-40B4-BE49-F238E27FC236}">
                  <a16:creationId xmlns:a16="http://schemas.microsoft.com/office/drawing/2014/main" id="{37A3EB1F-2BB0-48BF-94B0-C7CD983FEA6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87" y="1405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</p:grpSp>
      <p:grpSp>
        <p:nvGrpSpPr>
          <p:cNvPr id="18" name="Group 7">
            <a:extLst>
              <a:ext uri="{FF2B5EF4-FFF2-40B4-BE49-F238E27FC236}">
                <a16:creationId xmlns:a16="http://schemas.microsoft.com/office/drawing/2014/main" id="{D823FB8D-660C-401A-84E1-5C6BCFE2BF86}"/>
              </a:ext>
            </a:extLst>
          </p:cNvPr>
          <p:cNvGrpSpPr>
            <a:grpSpLocks/>
          </p:cNvGrpSpPr>
          <p:nvPr/>
        </p:nvGrpSpPr>
        <p:grpSpPr bwMode="auto">
          <a:xfrm>
            <a:off x="3433291" y="2277666"/>
            <a:ext cx="6226029" cy="568457"/>
            <a:chOff x="1248" y="2030"/>
            <a:chExt cx="3921" cy="358"/>
          </a:xfrm>
        </p:grpSpPr>
        <p:sp>
          <p:nvSpPr>
            <p:cNvPr id="19" name="Line 8">
              <a:extLst>
                <a:ext uri="{FF2B5EF4-FFF2-40B4-BE49-F238E27FC236}">
                  <a16:creationId xmlns:a16="http://schemas.microsoft.com/office/drawing/2014/main" id="{D2E73437-6F9B-47A4-BD9E-26AB8189518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729" cy="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8BD6E783-5F7C-4A5C-8CBA-F4B66B3590B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1" name="Text Box 10">
              <a:extLst>
                <a:ext uri="{FF2B5EF4-FFF2-40B4-BE49-F238E27FC236}">
                  <a16:creationId xmlns:a16="http://schemas.microsoft.com/office/drawing/2014/main" id="{FF67313F-942E-484D-B842-A2055D97D9A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94" y="2043"/>
              <a:ext cx="255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Cash-out</a:t>
              </a:r>
              <a:r>
                <a:rPr lang="ru-RU" sz="2400" dirty="0" smtClean="0"/>
                <a:t>: общая информация</a:t>
              </a:r>
              <a:endParaRPr lang="ru-RU" sz="2400" dirty="0"/>
            </a:p>
          </p:txBody>
        </p:sp>
        <p:sp>
          <p:nvSpPr>
            <p:cNvPr id="22" name="Text Box 11">
              <a:extLst>
                <a:ext uri="{FF2B5EF4-FFF2-40B4-BE49-F238E27FC236}">
                  <a16:creationId xmlns:a16="http://schemas.microsoft.com/office/drawing/2014/main" id="{CBAC9A75-82EE-42B3-9A66-4E7D6F3A8E2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23" name="Group 12">
            <a:extLst>
              <a:ext uri="{FF2B5EF4-FFF2-40B4-BE49-F238E27FC236}">
                <a16:creationId xmlns:a16="http://schemas.microsoft.com/office/drawing/2014/main" id="{EF44055C-6634-4B9E-9784-D55C8052A5EE}"/>
              </a:ext>
            </a:extLst>
          </p:cNvPr>
          <p:cNvGrpSpPr>
            <a:grpSpLocks/>
          </p:cNvGrpSpPr>
          <p:nvPr/>
        </p:nvGrpSpPr>
        <p:grpSpPr bwMode="auto">
          <a:xfrm>
            <a:off x="3433291" y="3048945"/>
            <a:ext cx="6226028" cy="617682"/>
            <a:chOff x="1248" y="2601"/>
            <a:chExt cx="3921" cy="389"/>
          </a:xfrm>
        </p:grpSpPr>
        <p:sp>
          <p:nvSpPr>
            <p:cNvPr id="24" name="Line 13">
              <a:extLst>
                <a:ext uri="{FF2B5EF4-FFF2-40B4-BE49-F238E27FC236}">
                  <a16:creationId xmlns:a16="http://schemas.microsoft.com/office/drawing/2014/main" id="{B5639162-13E2-4B3D-918A-7BC30DE09EE3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0" y="2976"/>
              <a:ext cx="3729" cy="1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5" name="Rectangle 14">
              <a:extLst>
                <a:ext uri="{FF2B5EF4-FFF2-40B4-BE49-F238E27FC236}">
                  <a16:creationId xmlns:a16="http://schemas.microsoft.com/office/drawing/2014/main" id="{031F0BD7-4389-4F3E-AB2B-4183B2A343C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2400"/>
            </a:p>
          </p:txBody>
        </p:sp>
        <p:sp>
          <p:nvSpPr>
            <p:cNvPr id="26" name="Text Box 15">
              <a:extLst>
                <a:ext uri="{FF2B5EF4-FFF2-40B4-BE49-F238E27FC236}">
                  <a16:creationId xmlns:a16="http://schemas.microsoft.com/office/drawing/2014/main" id="{3E68B163-FDF4-4D5E-BD2E-02AE50156BA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13" y="2601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ru-RU" sz="2400" dirty="0"/>
            </a:p>
          </p:txBody>
        </p:sp>
        <p:sp>
          <p:nvSpPr>
            <p:cNvPr id="27" name="Text Box 16">
              <a:extLst>
                <a:ext uri="{FF2B5EF4-FFF2-40B4-BE49-F238E27FC236}">
                  <a16:creationId xmlns:a16="http://schemas.microsoft.com/office/drawing/2014/main" id="{A705A61F-31FE-488D-8458-20729D81C75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grpSp>
        <p:nvGrpSpPr>
          <p:cNvPr id="28" name="Group 17">
            <a:extLst>
              <a:ext uri="{FF2B5EF4-FFF2-40B4-BE49-F238E27FC236}">
                <a16:creationId xmlns:a16="http://schemas.microsoft.com/office/drawing/2014/main" id="{F37F3518-A7B3-4D35-8E93-C810779E047D}"/>
              </a:ext>
            </a:extLst>
          </p:cNvPr>
          <p:cNvGrpSpPr>
            <a:grpSpLocks/>
          </p:cNvGrpSpPr>
          <p:nvPr/>
        </p:nvGrpSpPr>
        <p:grpSpPr bwMode="auto">
          <a:xfrm>
            <a:off x="3389164" y="3891031"/>
            <a:ext cx="6270489" cy="617681"/>
            <a:chOff x="1248" y="3190"/>
            <a:chExt cx="3949" cy="389"/>
          </a:xfrm>
        </p:grpSpPr>
        <p:sp>
          <p:nvSpPr>
            <p:cNvPr id="29" name="Line 18">
              <a:extLst>
                <a:ext uri="{FF2B5EF4-FFF2-40B4-BE49-F238E27FC236}">
                  <a16:creationId xmlns:a16="http://schemas.microsoft.com/office/drawing/2014/main" id="{57AF4848-0AD6-4CCA-A7CD-DFB18AE3B972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1" y="3534"/>
              <a:ext cx="3756" cy="4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19">
              <a:extLst>
                <a:ext uri="{FF2B5EF4-FFF2-40B4-BE49-F238E27FC236}">
                  <a16:creationId xmlns:a16="http://schemas.microsoft.com/office/drawing/2014/main" id="{EBEFABF0-E4AF-47DF-AD59-92A1470D75E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" name="Text Box 20">
              <a:extLst>
                <a:ext uri="{FF2B5EF4-FFF2-40B4-BE49-F238E27FC236}">
                  <a16:creationId xmlns:a16="http://schemas.microsoft.com/office/drawing/2014/main" id="{34AAA172-AA14-49B1-BD4A-131D0FD1E4A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63" y="3190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ru-RU" sz="2400" dirty="0"/>
            </a:p>
          </p:txBody>
        </p:sp>
        <p:sp>
          <p:nvSpPr>
            <p:cNvPr id="32" name="Text Box 21">
              <a:extLst>
                <a:ext uri="{FF2B5EF4-FFF2-40B4-BE49-F238E27FC236}">
                  <a16:creationId xmlns:a16="http://schemas.microsoft.com/office/drawing/2014/main" id="{0D6E3399-E431-4C8A-A959-029F7CC5A8B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grpSp>
        <p:nvGrpSpPr>
          <p:cNvPr id="33" name="Group 22">
            <a:extLst>
              <a:ext uri="{FF2B5EF4-FFF2-40B4-BE49-F238E27FC236}">
                <a16:creationId xmlns:a16="http://schemas.microsoft.com/office/drawing/2014/main" id="{31E98C90-763F-4786-AF84-33F439A5F4DA}"/>
              </a:ext>
            </a:extLst>
          </p:cNvPr>
          <p:cNvGrpSpPr>
            <a:grpSpLocks/>
          </p:cNvGrpSpPr>
          <p:nvPr/>
        </p:nvGrpSpPr>
        <p:grpSpPr bwMode="auto">
          <a:xfrm>
            <a:off x="3829207" y="5658291"/>
            <a:ext cx="5830649" cy="558930"/>
            <a:chOff x="1296" y="3228"/>
            <a:chExt cx="3672" cy="352"/>
          </a:xfrm>
        </p:grpSpPr>
        <p:sp>
          <p:nvSpPr>
            <p:cNvPr id="34" name="Line 23">
              <a:extLst>
                <a:ext uri="{FF2B5EF4-FFF2-40B4-BE49-F238E27FC236}">
                  <a16:creationId xmlns:a16="http://schemas.microsoft.com/office/drawing/2014/main" id="{48B51B9D-7BD0-4542-A80F-1EF129F2E482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0" y="3568"/>
              <a:ext cx="3528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25">
              <a:extLst>
                <a:ext uri="{FF2B5EF4-FFF2-40B4-BE49-F238E27FC236}">
                  <a16:creationId xmlns:a16="http://schemas.microsoft.com/office/drawing/2014/main" id="{53AA0F08-9A33-4839-A18E-643917D2CD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48" y="3228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ru-RU" sz="2400" dirty="0"/>
            </a:p>
          </p:txBody>
        </p:sp>
        <p:sp>
          <p:nvSpPr>
            <p:cNvPr id="37" name="Text Box 26">
              <a:extLst>
                <a:ext uri="{FF2B5EF4-FFF2-40B4-BE49-F238E27FC236}">
                  <a16:creationId xmlns:a16="http://schemas.microsoft.com/office/drawing/2014/main" id="{5F5A23C5-EC8F-4136-A6C2-CBED5206BB3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818BAC38-03FC-4F74-B9F8-DEC9299F054E}"/>
              </a:ext>
            </a:extLst>
          </p:cNvPr>
          <p:cNvSpPr txBox="1">
            <a:spLocks/>
          </p:cNvSpPr>
          <p:nvPr/>
        </p:nvSpPr>
        <p:spPr>
          <a:xfrm>
            <a:off x="2401253" y="814885"/>
            <a:ext cx="7929683" cy="1044745"/>
          </a:xfrm>
          <a:prstGeom prst="rect">
            <a:avLst/>
          </a:prstGeom>
        </p:spPr>
        <p:txBody>
          <a:bodyPr vert="horz" lIns="108878" tIns="54439" rIns="108878" bIns="54439" rtlCol="0" anchor="ctr">
            <a:normAutofit/>
          </a:bodyPr>
          <a:lstStyle>
            <a:lvl1pPr algn="ctr" defTabSz="108877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/>
              <a:t>СОДЕРЖАНИЕ </a:t>
            </a:r>
            <a:endParaRPr lang="en-US" b="1" dirty="0"/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6E2F7A78-FFFE-42D3-B3B4-B9CD5A9436FF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3453934" y="4753293"/>
            <a:ext cx="479537" cy="520821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66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1" name="Text Box 21">
            <a:extLst>
              <a:ext uri="{FF2B5EF4-FFF2-40B4-BE49-F238E27FC236}">
                <a16:creationId xmlns:a16="http://schemas.microsoft.com/office/drawing/2014/main" id="{B6401262-7BE3-42F8-ADD2-07742B83BF8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529251" y="4782870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/>
              <a:t>4</a:t>
            </a:r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3015ABD4-13D7-4AF7-BF91-59FB801E16D4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3439642" y="5618447"/>
            <a:ext cx="479536" cy="520821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3" name="Text Box 11">
            <a:extLst>
              <a:ext uri="{FF2B5EF4-FFF2-40B4-BE49-F238E27FC236}">
                <a16:creationId xmlns:a16="http://schemas.microsoft.com/office/drawing/2014/main" id="{D54971BA-0794-4A4D-99A6-95643E6A688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529251" y="5675703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/>
              <a:t>5</a:t>
            </a:r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id="{FF67313F-942E-484D-B842-A2055D97D9A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325793" y="3796011"/>
            <a:ext cx="50661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dirty="0" smtClean="0"/>
              <a:t>Динамика развития сервиса </a:t>
            </a:r>
            <a:r>
              <a:rPr lang="en-US" sz="2400" dirty="0" smtClean="0"/>
              <a:t>Cash-out</a:t>
            </a:r>
            <a:endParaRPr lang="ru-RU" sz="2400" dirty="0"/>
          </a:p>
        </p:txBody>
      </p:sp>
      <p:sp>
        <p:nvSpPr>
          <p:cNvPr id="39" name="Text Box 10">
            <a:extLst>
              <a:ext uri="{FF2B5EF4-FFF2-40B4-BE49-F238E27FC236}">
                <a16:creationId xmlns:a16="http://schemas.microsoft.com/office/drawing/2014/main" id="{FF67313F-942E-484D-B842-A2055D97D9A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388136" y="3041723"/>
            <a:ext cx="40178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dirty="0" smtClean="0"/>
              <a:t>Нормативное регулирование</a:t>
            </a:r>
            <a:endParaRPr lang="ru-RU" sz="2400" dirty="0"/>
          </a:p>
        </p:txBody>
      </p:sp>
      <p:sp>
        <p:nvSpPr>
          <p:cNvPr id="44" name="Text Box 10">
            <a:extLst>
              <a:ext uri="{FF2B5EF4-FFF2-40B4-BE49-F238E27FC236}">
                <a16:creationId xmlns:a16="http://schemas.microsoft.com/office/drawing/2014/main" id="{FF67313F-942E-484D-B842-A2055D97D9A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306245" y="4830814"/>
            <a:ext cx="43476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Cash-out</a:t>
            </a:r>
            <a:r>
              <a:rPr lang="ru-RU" sz="2400" dirty="0" smtClean="0"/>
              <a:t>: информация для БПА </a:t>
            </a:r>
            <a:endParaRPr lang="ru-RU" sz="2400" dirty="0"/>
          </a:p>
        </p:txBody>
      </p:sp>
      <p:sp>
        <p:nvSpPr>
          <p:cNvPr id="45" name="Text Box 10">
            <a:extLst>
              <a:ext uri="{FF2B5EF4-FFF2-40B4-BE49-F238E27FC236}">
                <a16:creationId xmlns:a16="http://schemas.microsoft.com/office/drawing/2014/main" id="{FF67313F-942E-484D-B842-A2055D97D9A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313356" y="5683899"/>
            <a:ext cx="56408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Cash-out</a:t>
            </a:r>
            <a:r>
              <a:rPr lang="ru-RU" sz="2400" dirty="0" smtClean="0"/>
              <a:t>: информация для потребителей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05723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63199B-34CA-4E28-8AE7-FF068CB6E0B3}"/>
              </a:ext>
            </a:extLst>
          </p:cNvPr>
          <p:cNvSpPr txBox="1"/>
          <p:nvPr/>
        </p:nvSpPr>
        <p:spPr>
          <a:xfrm>
            <a:off x="1837059" y="338921"/>
            <a:ext cx="57561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CASH-OUT</a:t>
            </a:r>
            <a:r>
              <a:rPr lang="ru-RU" dirty="0" smtClean="0"/>
              <a:t>: ОБЩАЯ ИНФОРМАЦИЯ</a:t>
            </a:r>
            <a:endParaRPr lang="ru-RU" dirty="0"/>
          </a:p>
        </p:txBody>
      </p:sp>
      <p:pic>
        <p:nvPicPr>
          <p:cNvPr id="2054" name="Picture 6" descr="Средняя булка белого хлеба">
            <a:extLst>
              <a:ext uri="{FF2B5EF4-FFF2-40B4-BE49-F238E27FC236}">
                <a16:creationId xmlns:a16="http://schemas.microsoft.com/office/drawing/2014/main" id="{3BE38D82-728F-4F39-90DF-28E92FD28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9144">
            <a:off x="879008" y="3707796"/>
            <a:ext cx="1556499" cy="103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упить Банкомат с функцией выдачи наличных серия H22N / H22NL в Москве  недорого">
            <a:extLst>
              <a:ext uri="{FF2B5EF4-FFF2-40B4-BE49-F238E27FC236}">
                <a16:creationId xmlns:a16="http://schemas.microsoft.com/office/drawing/2014/main" id="{5649D513-DB58-49AE-8A2E-29ABF5D91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95" y="4324477"/>
            <a:ext cx="2433318" cy="243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Автономная касса Атол 91Ф Lite, простая, супер бюджетная. Купить, вкусная  цена, ценная информация">
            <a:extLst>
              <a:ext uri="{FF2B5EF4-FFF2-40B4-BE49-F238E27FC236}">
                <a16:creationId xmlns:a16="http://schemas.microsoft.com/office/drawing/2014/main" id="{36FA8CCF-221F-41CB-87CF-D69648801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082" y="2237394"/>
            <a:ext cx="1603444" cy="160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80009E-11C5-44B3-A888-7F7868AA63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4812" y="3886610"/>
            <a:ext cx="449487" cy="447622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E896128-D6CA-4DE1-84E8-A6FD9B5B9DA2}"/>
              </a:ext>
            </a:extLst>
          </p:cNvPr>
          <p:cNvSpPr/>
          <p:nvPr/>
        </p:nvSpPr>
        <p:spPr>
          <a:xfrm>
            <a:off x="6796621" y="1053530"/>
            <a:ext cx="5061606" cy="1944216"/>
          </a:xfrm>
          <a:prstGeom prst="roundRect">
            <a:avLst/>
          </a:prstGeom>
          <a:solidFill>
            <a:srgbClr val="FBCB19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Cash-out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– услуга, позволяющая держателям платежных карт получать наличные денежные средства на кассе в торгово-сервисных предприятиях.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7472" y="3513418"/>
            <a:ext cx="4704383" cy="29390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Предпосылки создания сервиса </a:t>
            </a:r>
            <a:r>
              <a:rPr lang="en-US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Cash</a:t>
            </a:r>
            <a:r>
              <a:rPr lang="ru-RU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Недостаточная развитость платежной инфраструктуры, особенно в отдаленных и малонаселенных 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территориях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Отсутствие возможности у населения снятия наличных денежных средств с платежной 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карты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1689478" y="2558577"/>
            <a:ext cx="3600400" cy="37777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554951" y="1705091"/>
            <a:ext cx="172819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Cash-out</a:t>
            </a:r>
            <a:endParaRPr lang="ru-RU" dirty="0"/>
          </a:p>
        </p:txBody>
      </p:sp>
      <p:pic>
        <p:nvPicPr>
          <p:cNvPr id="2056" name="Picture 8" descr="Банкноты | Банк России">
            <a:extLst>
              <a:ext uri="{FF2B5EF4-FFF2-40B4-BE49-F238E27FC236}">
                <a16:creationId xmlns:a16="http://schemas.microsoft.com/office/drawing/2014/main" id="{A4AC7817-FA06-4E73-B77B-B9F4F2301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25676">
            <a:off x="2292852" y="3982369"/>
            <a:ext cx="1165909" cy="51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/>
          <p:cNvSpPr/>
          <p:nvPr/>
        </p:nvSpPr>
        <p:spPr>
          <a:xfrm>
            <a:off x="4271261" y="3687014"/>
            <a:ext cx="1955387" cy="534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банкомат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180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63199B-34CA-4E28-8AE7-FF068CB6E0B3}"/>
              </a:ext>
            </a:extLst>
          </p:cNvPr>
          <p:cNvSpPr txBox="1"/>
          <p:nvPr/>
        </p:nvSpPr>
        <p:spPr>
          <a:xfrm>
            <a:off x="1849115" y="333450"/>
            <a:ext cx="38164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CASH-OUT</a:t>
            </a:r>
            <a:r>
              <a:rPr lang="ru-RU" dirty="0"/>
              <a:t>: ПРЕИМУЩЕСТВА</a:t>
            </a:r>
          </a:p>
        </p:txBody>
      </p:sp>
      <p:pic>
        <p:nvPicPr>
          <p:cNvPr id="11" name="Объект 4">
            <a:extLst>
              <a:ext uri="{FF2B5EF4-FFF2-40B4-BE49-F238E27FC236}">
                <a16:creationId xmlns:a16="http://schemas.microsoft.com/office/drawing/2014/main" id="{A9BA6983-EC46-42D1-B022-E613B534C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634" y="3566214"/>
            <a:ext cx="1145311" cy="1085031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E6348BC-162B-4D2B-AAC8-8D8CBBD19A6E}"/>
              </a:ext>
            </a:extLst>
          </p:cNvPr>
          <p:cNvCxnSpPr/>
          <p:nvPr/>
        </p:nvCxnSpPr>
        <p:spPr>
          <a:xfrm>
            <a:off x="2636594" y="3206174"/>
            <a:ext cx="36004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4CDE891-3A91-4CD6-963A-692B875078E8}"/>
              </a:ext>
            </a:extLst>
          </p:cNvPr>
          <p:cNvCxnSpPr/>
          <p:nvPr/>
        </p:nvCxnSpPr>
        <p:spPr>
          <a:xfrm flipH="1">
            <a:off x="4141946" y="3158408"/>
            <a:ext cx="438864" cy="4078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7D32C70-1E30-4CFD-A905-C35655BE0341}"/>
              </a:ext>
            </a:extLst>
          </p:cNvPr>
          <p:cNvSpPr/>
          <p:nvPr/>
        </p:nvSpPr>
        <p:spPr>
          <a:xfrm>
            <a:off x="1453263" y="2131093"/>
            <a:ext cx="187133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/>
            <a:r>
              <a:rPr lang="ru-RU" sz="1800" dirty="0"/>
              <a:t>увеличение потока клиентов - рост продаж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DF0509-2655-4D4D-99B6-0B84841DDC98}"/>
              </a:ext>
            </a:extLst>
          </p:cNvPr>
          <p:cNvSpPr txBox="1"/>
          <p:nvPr/>
        </p:nvSpPr>
        <p:spPr>
          <a:xfrm>
            <a:off x="503344" y="3805125"/>
            <a:ext cx="2304967" cy="67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b="1" dirty="0"/>
              <a:t>Агент Банка (предприниматель)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4B017C6-C113-466D-9D8B-02EC391802EF}"/>
              </a:ext>
            </a:extLst>
          </p:cNvPr>
          <p:cNvSpPr/>
          <p:nvPr/>
        </p:nvSpPr>
        <p:spPr>
          <a:xfrm>
            <a:off x="3779475" y="1965217"/>
            <a:ext cx="224828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/>
            <a:r>
              <a:rPr lang="ru-RU" sz="1800" dirty="0"/>
              <a:t>снижение ставки по договору на прием банковских карт к оплате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22B3767-4276-4E6E-AA5D-C2C48255DA87}"/>
              </a:ext>
            </a:extLst>
          </p:cNvPr>
          <p:cNvCxnSpPr>
            <a:stCxn id="11" idx="3"/>
          </p:cNvCxnSpPr>
          <p:nvPr/>
        </p:nvCxnSpPr>
        <p:spPr>
          <a:xfrm flipV="1">
            <a:off x="4141945" y="4108729"/>
            <a:ext cx="51087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796140B-A6FC-4E07-BD91-493A704D94BC}"/>
              </a:ext>
            </a:extLst>
          </p:cNvPr>
          <p:cNvSpPr/>
          <p:nvPr/>
        </p:nvSpPr>
        <p:spPr>
          <a:xfrm>
            <a:off x="4749378" y="3600832"/>
            <a:ext cx="160608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/>
            <a:r>
              <a:rPr lang="ru-RU" sz="1800" dirty="0"/>
              <a:t>комиссии и бонусы за проведение операций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BD0621E-7752-46C1-B373-3846F653D2F4}"/>
              </a:ext>
            </a:extLst>
          </p:cNvPr>
          <p:cNvCxnSpPr/>
          <p:nvPr/>
        </p:nvCxnSpPr>
        <p:spPr>
          <a:xfrm>
            <a:off x="4089089" y="4729047"/>
            <a:ext cx="392635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88480BC-5BE3-4A2E-B6B3-E7A67A0C1CDD}"/>
              </a:ext>
            </a:extLst>
          </p:cNvPr>
          <p:cNvCxnSpPr/>
          <p:nvPr/>
        </p:nvCxnSpPr>
        <p:spPr>
          <a:xfrm flipH="1">
            <a:off x="2708602" y="4735377"/>
            <a:ext cx="288032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07134F2-21F2-4E12-8699-EE1E5EEE1E14}"/>
              </a:ext>
            </a:extLst>
          </p:cNvPr>
          <p:cNvSpPr/>
          <p:nvPr/>
        </p:nvSpPr>
        <p:spPr>
          <a:xfrm>
            <a:off x="1664130" y="5138271"/>
            <a:ext cx="230496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/>
            <a:r>
              <a:rPr lang="ru-RU" sz="1800" dirty="0"/>
              <a:t>уникальный сервис - конкурентное преимущество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C5F36AC-5843-4C1C-AFC5-0AB2F8F38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2151" y="3511657"/>
            <a:ext cx="1134568" cy="112056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FC757D7-3B2E-43BB-AFBD-5763C41F5819}"/>
              </a:ext>
            </a:extLst>
          </p:cNvPr>
          <p:cNvSpPr txBox="1"/>
          <p:nvPr/>
        </p:nvSpPr>
        <p:spPr>
          <a:xfrm>
            <a:off x="9263462" y="3769527"/>
            <a:ext cx="2162718" cy="384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b="1" dirty="0" smtClean="0"/>
              <a:t>Население</a:t>
            </a:r>
            <a:endParaRPr lang="ru-RU" sz="1900" b="1" dirty="0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2ED44EFC-6801-4361-90B3-A95BA3C41C20}"/>
              </a:ext>
            </a:extLst>
          </p:cNvPr>
          <p:cNvCxnSpPr/>
          <p:nvPr/>
        </p:nvCxnSpPr>
        <p:spPr>
          <a:xfrm>
            <a:off x="8590223" y="3043604"/>
            <a:ext cx="1" cy="406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54A7EF1-C1B1-47E7-8FA7-A21108202D3D}"/>
              </a:ext>
            </a:extLst>
          </p:cNvPr>
          <p:cNvSpPr/>
          <p:nvPr/>
        </p:nvSpPr>
        <p:spPr>
          <a:xfrm>
            <a:off x="8937447" y="4865562"/>
            <a:ext cx="160608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ru-RU" sz="1800" dirty="0"/>
              <a:t>знакомство с новыми технологиями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4491CA1-6F1C-4E8D-9276-C28AA4D0468E}"/>
              </a:ext>
            </a:extLst>
          </p:cNvPr>
          <p:cNvSpPr/>
          <p:nvPr/>
        </p:nvSpPr>
        <p:spPr>
          <a:xfrm>
            <a:off x="7121254" y="2381268"/>
            <a:ext cx="286507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/>
            <a:r>
              <a:rPr lang="ru-RU" sz="1800" dirty="0"/>
              <a:t>Повышение доступности основных банковских услуг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1A839BF-2CEE-40EE-96A6-C3E7736B60E9}"/>
              </a:ext>
            </a:extLst>
          </p:cNvPr>
          <p:cNvSpPr/>
          <p:nvPr/>
        </p:nvSpPr>
        <p:spPr>
          <a:xfrm>
            <a:off x="6947708" y="4865562"/>
            <a:ext cx="160608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ru-RU" sz="1800" dirty="0"/>
              <a:t>повышение финансовой грамотности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6CAA915-8BAF-4AE9-A18D-62FEC3D5E6D2}"/>
              </a:ext>
            </a:extLst>
          </p:cNvPr>
          <p:cNvSpPr/>
          <p:nvPr/>
        </p:nvSpPr>
        <p:spPr>
          <a:xfrm>
            <a:off x="4050076" y="5123632"/>
            <a:ext cx="220295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/>
            <a:r>
              <a:rPr lang="ru-RU" sz="1800" dirty="0"/>
              <a:t>зачисление денег на расчетный счет в режиме 24/7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D3CA41D0-D7AF-4D65-B378-4A69A891420C}"/>
              </a:ext>
            </a:extLst>
          </p:cNvPr>
          <p:cNvCxnSpPr>
            <a:cxnSpLocks/>
            <a:endCxn id="28" idx="0"/>
          </p:cNvCxnSpPr>
          <p:nvPr/>
        </p:nvCxnSpPr>
        <p:spPr>
          <a:xfrm flipH="1">
            <a:off x="7750750" y="4587248"/>
            <a:ext cx="342269" cy="2783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E1238CA4-3F62-46CF-B3C8-DA20686EF116}"/>
              </a:ext>
            </a:extLst>
          </p:cNvPr>
          <p:cNvCxnSpPr/>
          <p:nvPr/>
        </p:nvCxnSpPr>
        <p:spPr>
          <a:xfrm>
            <a:off x="8937448" y="4587248"/>
            <a:ext cx="326014" cy="2783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0FB6F9E-5AE5-429A-9460-0C98F06C53EB}"/>
              </a:ext>
            </a:extLst>
          </p:cNvPr>
          <p:cNvSpPr/>
          <p:nvPr/>
        </p:nvSpPr>
        <p:spPr>
          <a:xfrm>
            <a:off x="4278488" y="958505"/>
            <a:ext cx="4142493" cy="4935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ПРЕИМУЩЕСТВА</a:t>
            </a: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EF5411AB-44B7-4587-89C7-B07E267812D1}"/>
              </a:ext>
            </a:extLst>
          </p:cNvPr>
          <p:cNvGrpSpPr/>
          <p:nvPr/>
        </p:nvGrpSpPr>
        <p:grpSpPr>
          <a:xfrm>
            <a:off x="0" y="5627643"/>
            <a:ext cx="1207538" cy="1235720"/>
            <a:chOff x="9554" y="5276644"/>
            <a:chExt cx="1702090" cy="1559385"/>
          </a:xfrm>
        </p:grpSpPr>
        <p:sp>
          <p:nvSpPr>
            <p:cNvPr id="34" name="Прямоугольный треугольник 33">
              <a:extLst>
                <a:ext uri="{FF2B5EF4-FFF2-40B4-BE49-F238E27FC236}">
                  <a16:creationId xmlns:a16="http://schemas.microsoft.com/office/drawing/2014/main" id="{B06FB392-2487-4E49-B859-C160A4DCFF44}"/>
                </a:ext>
              </a:extLst>
            </p:cNvPr>
            <p:cNvSpPr/>
            <p:nvPr/>
          </p:nvSpPr>
          <p:spPr>
            <a:xfrm>
              <a:off x="9554" y="5276644"/>
              <a:ext cx="1702090" cy="1559385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Диагональная полоса 34">
              <a:extLst>
                <a:ext uri="{FF2B5EF4-FFF2-40B4-BE49-F238E27FC236}">
                  <a16:creationId xmlns:a16="http://schemas.microsoft.com/office/drawing/2014/main" id="{B3CAC052-D920-4D1E-B805-65F3D12CE86B}"/>
                </a:ext>
              </a:extLst>
            </p:cNvPr>
            <p:cNvSpPr/>
            <p:nvPr/>
          </p:nvSpPr>
          <p:spPr>
            <a:xfrm rot="16200000">
              <a:off x="133425" y="5438453"/>
              <a:ext cx="1258243" cy="1418380"/>
            </a:xfrm>
            <a:prstGeom prst="diagStrip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5126244-BA72-4C2C-859C-FFAB6CB25440}"/>
              </a:ext>
            </a:extLst>
          </p:cNvPr>
          <p:cNvGrpSpPr/>
          <p:nvPr/>
        </p:nvGrpSpPr>
        <p:grpSpPr>
          <a:xfrm rot="16200000">
            <a:off x="10963938" y="5628151"/>
            <a:ext cx="1207538" cy="1254937"/>
            <a:chOff x="9554" y="5276644"/>
            <a:chExt cx="1702090" cy="1559385"/>
          </a:xfrm>
        </p:grpSpPr>
        <p:sp>
          <p:nvSpPr>
            <p:cNvPr id="37" name="Прямоугольный треугольник 36">
              <a:extLst>
                <a:ext uri="{FF2B5EF4-FFF2-40B4-BE49-F238E27FC236}">
                  <a16:creationId xmlns:a16="http://schemas.microsoft.com/office/drawing/2014/main" id="{3E11D672-FAF0-461A-9D9E-03FD3A78892C}"/>
                </a:ext>
              </a:extLst>
            </p:cNvPr>
            <p:cNvSpPr/>
            <p:nvPr/>
          </p:nvSpPr>
          <p:spPr>
            <a:xfrm>
              <a:off x="9554" y="5276644"/>
              <a:ext cx="1702090" cy="1559385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Диагональная полоса 37">
              <a:extLst>
                <a:ext uri="{FF2B5EF4-FFF2-40B4-BE49-F238E27FC236}">
                  <a16:creationId xmlns:a16="http://schemas.microsoft.com/office/drawing/2014/main" id="{A1484B8B-B3BC-4971-853A-0C9751DA87AD}"/>
                </a:ext>
              </a:extLst>
            </p:cNvPr>
            <p:cNvSpPr/>
            <p:nvPr/>
          </p:nvSpPr>
          <p:spPr>
            <a:xfrm rot="16200000">
              <a:off x="133425" y="5438453"/>
              <a:ext cx="1258243" cy="1418380"/>
            </a:xfrm>
            <a:prstGeom prst="diagStrip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5013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63199B-34CA-4E28-8AE7-FF068CB6E0B3}"/>
              </a:ext>
            </a:extLst>
          </p:cNvPr>
          <p:cNvSpPr txBox="1"/>
          <p:nvPr/>
        </p:nvSpPr>
        <p:spPr>
          <a:xfrm>
            <a:off x="1849115" y="333450"/>
            <a:ext cx="66967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CASH-OUT</a:t>
            </a:r>
            <a:r>
              <a:rPr lang="ru-RU" dirty="0" smtClean="0"/>
              <a:t>: НОРМАТИВНОЕ РЕГУЛИРОВАНИЕ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4EA90D-83D0-4E0E-88C7-09D4A4886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36" y="1341562"/>
            <a:ext cx="3879343" cy="5042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99B997C-6953-436E-BAB3-81AFCC7864FA}"/>
              </a:ext>
            </a:extLst>
          </p:cNvPr>
          <p:cNvSpPr/>
          <p:nvPr/>
        </p:nvSpPr>
        <p:spPr>
          <a:xfrm>
            <a:off x="624979" y="2602120"/>
            <a:ext cx="3338991" cy="4154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ИН-06-59/157 от 03.11.2020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FF625A2C-4C04-4363-9196-4DADE7DFCA72}"/>
              </a:ext>
            </a:extLst>
          </p:cNvPr>
          <p:cNvSpPr/>
          <p:nvPr/>
        </p:nvSpPr>
        <p:spPr>
          <a:xfrm>
            <a:off x="4446924" y="1557586"/>
            <a:ext cx="576064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D6341A-1714-470F-A7CB-5F24640AFED9}"/>
              </a:ext>
            </a:extLst>
          </p:cNvPr>
          <p:cNvSpPr txBox="1"/>
          <p:nvPr/>
        </p:nvSpPr>
        <p:spPr>
          <a:xfrm>
            <a:off x="5335883" y="1459532"/>
            <a:ext cx="6594352" cy="73866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Ежедневный лимит выдачи наличных денег по операциям </a:t>
            </a:r>
            <a:r>
              <a:rPr lang="en-US" dirty="0"/>
              <a:t>cash-out </a:t>
            </a:r>
            <a:r>
              <a:rPr lang="ru-RU" dirty="0"/>
              <a:t>не превышает 5 тыс. рублей</a:t>
            </a: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8858C11D-C6E5-420D-AAE1-F954BB31FD1C}"/>
              </a:ext>
            </a:extLst>
          </p:cNvPr>
          <p:cNvSpPr/>
          <p:nvPr/>
        </p:nvSpPr>
        <p:spPr>
          <a:xfrm>
            <a:off x="4446924" y="2421682"/>
            <a:ext cx="576064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BA265F-0FFA-4C78-B271-A27598165652}"/>
              </a:ext>
            </a:extLst>
          </p:cNvPr>
          <p:cNvSpPr txBox="1"/>
          <p:nvPr/>
        </p:nvSpPr>
        <p:spPr>
          <a:xfrm>
            <a:off x="5335883" y="2340382"/>
            <a:ext cx="6594352" cy="73866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Ежемесячный лимит выдачи наличных денег по операциям </a:t>
            </a:r>
            <a:r>
              <a:rPr lang="en-US" dirty="0"/>
              <a:t>cash-out </a:t>
            </a:r>
            <a:r>
              <a:rPr lang="ru-RU" dirty="0"/>
              <a:t>не превышает 30 тыс. рублей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56037A0-60E8-468A-939A-A73B810F5949}"/>
              </a:ext>
            </a:extLst>
          </p:cNvPr>
          <p:cNvSpPr/>
          <p:nvPr/>
        </p:nvSpPr>
        <p:spPr>
          <a:xfrm>
            <a:off x="5335883" y="3221232"/>
            <a:ext cx="6594352" cy="106182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выдача наличных денег производится при условии покупки держателем платежной карты товара или услуги в ТСП</a:t>
            </a:r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2472B9DC-1BA5-4925-9EBF-9C17DB4F54AC}"/>
              </a:ext>
            </a:extLst>
          </p:cNvPr>
          <p:cNvSpPr/>
          <p:nvPr/>
        </p:nvSpPr>
        <p:spPr>
          <a:xfrm>
            <a:off x="4446924" y="3501802"/>
            <a:ext cx="576064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35883" y="4509082"/>
            <a:ext cx="6594352" cy="46397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Услуга предоставляется только физическим </a:t>
            </a:r>
            <a:r>
              <a:rPr lang="ru-RU" dirty="0" smtClean="0"/>
              <a:t>лицам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35883" y="5163986"/>
            <a:ext cx="6594352" cy="138499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/>
              <a:t>При совершении операции cash-out не требуется предоставление физическим лицом - держателем платежной карты дополнительных документов и информации.</a:t>
            </a:r>
          </a:p>
        </p:txBody>
      </p:sp>
      <p:sp>
        <p:nvSpPr>
          <p:cNvPr id="13" name="Стрелка: вправо 18">
            <a:extLst>
              <a:ext uri="{FF2B5EF4-FFF2-40B4-BE49-F238E27FC236}">
                <a16:creationId xmlns:a16="http://schemas.microsoft.com/office/drawing/2014/main" id="{2472B9DC-1BA5-4925-9EBF-9C17DB4F54AC}"/>
              </a:ext>
            </a:extLst>
          </p:cNvPr>
          <p:cNvSpPr/>
          <p:nvPr/>
        </p:nvSpPr>
        <p:spPr>
          <a:xfrm>
            <a:off x="4446924" y="4478821"/>
            <a:ext cx="576064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право 18">
            <a:extLst>
              <a:ext uri="{FF2B5EF4-FFF2-40B4-BE49-F238E27FC236}">
                <a16:creationId xmlns:a16="http://schemas.microsoft.com/office/drawing/2014/main" id="{2472B9DC-1BA5-4925-9EBF-9C17DB4F54AC}"/>
              </a:ext>
            </a:extLst>
          </p:cNvPr>
          <p:cNvSpPr/>
          <p:nvPr/>
        </p:nvSpPr>
        <p:spPr>
          <a:xfrm>
            <a:off x="4441403" y="5455840"/>
            <a:ext cx="576064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23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26986D-8DC3-4F4F-8189-C14D323ED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9" y="1269554"/>
            <a:ext cx="12169696" cy="60153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63199B-34CA-4E28-8AE7-FF068CB6E0B3}"/>
              </a:ext>
            </a:extLst>
          </p:cNvPr>
          <p:cNvSpPr txBox="1"/>
          <p:nvPr/>
        </p:nvSpPr>
        <p:spPr>
          <a:xfrm>
            <a:off x="1899433" y="332843"/>
            <a:ext cx="8064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ИНФОРМАЦИЯ ДЛЯ БПА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051" y="3349186"/>
            <a:ext cx="3913754" cy="3011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89526" y="809897"/>
            <a:ext cx="3097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</a:t>
            </a:r>
            <a:r>
              <a:rPr lang="ru-RU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БПА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4979" y="4243347"/>
            <a:ext cx="2979456" cy="13478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Форма налогообложения предприятия: 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УСН 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и ОСН (необходимо согласование с 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КО)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9691" y="2254347"/>
            <a:ext cx="2938782" cy="16330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Наличие расчетного счета в банке, 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котором планируется подключиться 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сервису 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Cash-out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40570" y="1612122"/>
            <a:ext cx="2982621" cy="16850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Наличие </a:t>
            </a:r>
            <a:r>
              <a:rPr lang="ru-RU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эквайрингового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обслуживания 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банке, 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котором планируется подключиться 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к сервису Cash-out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28208" y="2256709"/>
            <a:ext cx="2982621" cy="16663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Кассовое оборудование должно соответствовать требованиям кредитной 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организации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89875" y="4439147"/>
            <a:ext cx="2841419" cy="1029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Устойчивая 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связь </a:t>
            </a:r>
            <a:r>
              <a:rPr lang="ru-RU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Интернет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523" y="6407446"/>
            <a:ext cx="8340328" cy="4816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*Список требований является примерным и может меняться в зависимости от кредитной организации.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Полный перечень требований необходимо уточнить в КО</a:t>
            </a:r>
          </a:p>
        </p:txBody>
      </p:sp>
      <p:cxnSp>
        <p:nvCxnSpPr>
          <p:cNvPr id="14" name="Соединительная линия уступом 13"/>
          <p:cNvCxnSpPr/>
          <p:nvPr/>
        </p:nvCxnSpPr>
        <p:spPr>
          <a:xfrm rot="10800000" flipV="1">
            <a:off x="2353172" y="1333115"/>
            <a:ext cx="2136357" cy="921231"/>
          </a:xfrm>
          <a:prstGeom prst="bentConnector3">
            <a:avLst>
              <a:gd name="adj1" fmla="val 100152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 rot="10800000" flipV="1">
            <a:off x="841004" y="1333113"/>
            <a:ext cx="3145049" cy="2910233"/>
          </a:xfrm>
          <a:prstGeom prst="bentConnector3">
            <a:avLst>
              <a:gd name="adj1" fmla="val 99926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endCxn id="9" idx="0"/>
          </p:cNvCxnSpPr>
          <p:nvPr/>
        </p:nvCxnSpPr>
        <p:spPr>
          <a:xfrm>
            <a:off x="7443961" y="1345905"/>
            <a:ext cx="2075558" cy="910804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>
            <a:off x="7467445" y="1341526"/>
            <a:ext cx="3814718" cy="3097621"/>
          </a:xfrm>
          <a:prstGeom prst="bentConnector3">
            <a:avLst>
              <a:gd name="adj1" fmla="val 99878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8" idx="0"/>
          </p:cNvCxnSpPr>
          <p:nvPr/>
        </p:nvCxnSpPr>
        <p:spPr>
          <a:xfrm>
            <a:off x="5931880" y="1333113"/>
            <a:ext cx="1" cy="2790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947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26986D-8DC3-4F4F-8189-C14D323ED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9" y="844234"/>
            <a:ext cx="12169696" cy="60153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63199B-34CA-4E28-8AE7-FF068CB6E0B3}"/>
              </a:ext>
            </a:extLst>
          </p:cNvPr>
          <p:cNvSpPr txBox="1"/>
          <p:nvPr/>
        </p:nvSpPr>
        <p:spPr>
          <a:xfrm>
            <a:off x="1849115" y="333450"/>
            <a:ext cx="8064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ИНФОРМАЦИЯ ДЛЯ </a:t>
            </a:r>
            <a:r>
              <a:rPr lang="ru-RU" dirty="0" smtClean="0"/>
              <a:t>БПА (ПРОДОЛЖЕНИЕ)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3168" y="1387215"/>
            <a:ext cx="10873208" cy="15081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Как подключить 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ТСП необходимо заключить с кредитной организацией дополнительное соглашение к договору эквайринга, регулирующее услугу выдачи наличных денежных средств при совершении покупки.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3168" y="3387363"/>
            <a:ext cx="10874815" cy="25474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Учет выданных средств с использованием сервиса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Cash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Сумма операции «Наличные с покупкой» представляет собой денежный перевод, то есть банковскую операцию, в связи с чем данная сумма не должна включаться в состав доходов/расходов по налогу на прибыль у ТСП и 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эквайрера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, и на эту сумму не начисляется НДС (Пункт 1 статьи 38, подпункт 1 пункта 3 статьи 39, пункт 1 статьи 41, подпункт 1 пункта1, пункт 2 статьи 146 НК РФ, пункт 1 статьи 247 НК РФ).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419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5" y="1902090"/>
            <a:ext cx="3213647" cy="29190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63199B-34CA-4E28-8AE7-FF068CB6E0B3}"/>
              </a:ext>
            </a:extLst>
          </p:cNvPr>
          <p:cNvSpPr txBox="1"/>
          <p:nvPr/>
        </p:nvSpPr>
        <p:spPr>
          <a:xfrm>
            <a:off x="1849115" y="333450"/>
            <a:ext cx="70567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CASH-OUT</a:t>
            </a:r>
            <a:r>
              <a:rPr lang="ru-RU" dirty="0" smtClean="0"/>
              <a:t>: ИНФОРМАЦИЯ ДЛЯ ПОТРЕБИТЕЛЯ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41403" y="2120409"/>
            <a:ext cx="6848798" cy="1047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Обычно торговые точки с Cash-out размещают специальные информационные наклейки на кассах. Если </a:t>
            </a:r>
            <a:r>
              <a:rPr lang="ru-RU" sz="1800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стикера</a:t>
            </a:r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нет, можно спросить у продавца, выдают ли они на руки деньги с карты.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47022" y="1038330"/>
            <a:ext cx="6096000" cy="9168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Как узнать, что в торговой точке действует сервис </a:t>
            </a: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Cash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37347" y="3317552"/>
            <a:ext cx="4715522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Cash-out действует для всех карт?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: вправо 18">
            <a:extLst>
              <a:ext uri="{FF2B5EF4-FFF2-40B4-BE49-F238E27FC236}">
                <a16:creationId xmlns:a16="http://schemas.microsoft.com/office/drawing/2014/main" id="{2472B9DC-1BA5-4925-9EBF-9C17DB4F54AC}"/>
              </a:ext>
            </a:extLst>
          </p:cNvPr>
          <p:cNvSpPr/>
          <p:nvPr/>
        </p:nvSpPr>
        <p:spPr>
          <a:xfrm>
            <a:off x="3190476" y="3301750"/>
            <a:ext cx="576064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87512" y="4140893"/>
            <a:ext cx="8560234" cy="21318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Многие кредитные организации уже настроили такую опцию для своих дебетовых карт, однако для кредитных карт в настоящее время сервис не доступен. </a:t>
            </a:r>
            <a:endParaRPr 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Торговые точки не берут с покупателей комиссию за выдачу наличных, однако кредитной организацией может быть установлен тариф за использование </a:t>
            </a:r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услуги. 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Соответствующую информацию можно получить по телефону горячей линии, на официальном сайте или в чате мобильного приложения банка.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: вправо 18">
            <a:extLst>
              <a:ext uri="{FF2B5EF4-FFF2-40B4-BE49-F238E27FC236}">
                <a16:creationId xmlns:a16="http://schemas.microsoft.com/office/drawing/2014/main" id="{2472B9DC-1BA5-4925-9EBF-9C17DB4F54AC}"/>
              </a:ext>
            </a:extLst>
          </p:cNvPr>
          <p:cNvSpPr/>
          <p:nvPr/>
        </p:nvSpPr>
        <p:spPr>
          <a:xfrm>
            <a:off x="2941702" y="1125373"/>
            <a:ext cx="576064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486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26986D-8DC3-4F4F-8189-C14D323ED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9" y="844234"/>
            <a:ext cx="12169696" cy="60153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63199B-34CA-4E28-8AE7-FF068CB6E0B3}"/>
              </a:ext>
            </a:extLst>
          </p:cNvPr>
          <p:cNvSpPr txBox="1"/>
          <p:nvPr/>
        </p:nvSpPr>
        <p:spPr>
          <a:xfrm>
            <a:off x="1849115" y="333450"/>
            <a:ext cx="70567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CASH-OUT</a:t>
            </a:r>
            <a:r>
              <a:rPr lang="ru-RU" dirty="0" smtClean="0"/>
              <a:t>: ИНФОРМАЦИЯ ДЛЯ ПОТРЕБИТЕЛЯ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0134" y="1197546"/>
            <a:ext cx="11554905" cy="47538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7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Как снять деньги с карты через кассу магазина?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7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Уточните у работника, предоставляется ли в торговой точке услуга по выдаче наличных денежных средств из кассы магазина. Если сервис доступен, выполните следующие действия:</a:t>
            </a:r>
            <a:endParaRPr lang="ru-RU" sz="17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1000"/>
              </a:spcAft>
            </a:pPr>
            <a:r>
              <a:rPr lang="ru-RU" sz="17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1.	Перед оплатой покупки сообщите кассиру о том, что хотели бы снять определенную сумму с карты наличными.</a:t>
            </a:r>
            <a:endParaRPr lang="ru-RU" sz="17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1000"/>
              </a:spcAft>
            </a:pPr>
            <a:r>
              <a:rPr lang="ru-RU" sz="17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2.	Продавец проверит, есть ли в кассе нужная сумма денежных средств необходимых номиналов. Если таковая имеется, в чек будет добавлена сумма, которую вы хотите получить на руки.</a:t>
            </a:r>
            <a:endParaRPr lang="ru-RU" sz="17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1000"/>
              </a:spcAft>
            </a:pPr>
            <a:r>
              <a:rPr lang="ru-RU" sz="17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	Расплатитесь платежной картой как обычно или воспользуйтесь цифровой картой в смартфоне (токенизированным образом карты ) — такая возможность сервисом тоже предусмотрена. С вашего счета одновременно спишутся стоимость товаров и сумма наличных.</a:t>
            </a:r>
            <a:endParaRPr lang="ru-RU" sz="17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1000"/>
              </a:spcAft>
            </a:pPr>
            <a:r>
              <a:rPr lang="ru-RU" sz="17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4.	Кассир выдаст вам деньги.</a:t>
            </a:r>
            <a:endParaRPr lang="ru-RU" sz="17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7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Покупателю необходимо заранее удостовериться, что на банковском счете достаточно средств. В магазине, в отличие от банкомата, проверить баланс карты не получится.</a:t>
            </a:r>
            <a:endParaRPr lang="ru-RU" sz="17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419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12038</TotalTime>
  <Words>425</Words>
  <Application>Microsoft Office PowerPoint</Application>
  <PresentationFormat>Произвольный</PresentationFormat>
  <Paragraphs>74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Филатов Роман Николаевич</dc:creator>
  <cp:lastModifiedBy>Admin Admin</cp:lastModifiedBy>
  <cp:revision>128</cp:revision>
  <dcterms:created xsi:type="dcterms:W3CDTF">2019-02-11T13:19:41Z</dcterms:created>
  <dcterms:modified xsi:type="dcterms:W3CDTF">2022-02-07T05:33:49Z</dcterms:modified>
</cp:coreProperties>
</file>